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621" r:id="rId2"/>
    <p:sldId id="729" r:id="rId3"/>
    <p:sldId id="731" r:id="rId4"/>
    <p:sldId id="732" r:id="rId5"/>
    <p:sldId id="733" r:id="rId6"/>
    <p:sldId id="736" r:id="rId7"/>
    <p:sldId id="737" r:id="rId8"/>
    <p:sldId id="734" r:id="rId9"/>
    <p:sldId id="735" r:id="rId10"/>
    <p:sldId id="718" r:id="rId11"/>
    <p:sldId id="719" r:id="rId12"/>
    <p:sldId id="727" r:id="rId13"/>
  </p:sldIdLst>
  <p:sldSz cx="9144000" cy="5143500" type="screen16x9"/>
  <p:notesSz cx="6858000" cy="9144000"/>
  <p:custDataLst>
    <p:tags r:id="rId1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81">
          <p15:clr>
            <a:srgbClr val="A4A3A4"/>
          </p15:clr>
        </p15:guide>
        <p15:guide id="2" pos="287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55D3"/>
    <a:srgbClr val="DADCEE"/>
    <a:srgbClr val="485275"/>
    <a:srgbClr val="1E2377"/>
    <a:srgbClr val="181C62"/>
    <a:srgbClr val="763F89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48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63" y="2735"/>
      </p:cViewPr>
      <p:guideLst>
        <p:guide orient="horz" pos="2781"/>
        <p:guide pos="287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FDA73F-FE32-4C7A-A1A9-99044E5C5831}" type="datetimeFigureOut">
              <a:rPr lang="zh-CN" altLang="en-US" smtClean="0"/>
              <a:t>2023/2/17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A37734-671B-4C54-8EE0-CE0853A953F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2438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69989D-4831-4E99-B76E-9A53CB0F3A88}" type="datetimeFigureOut">
              <a:rPr lang="zh-CN" altLang="en-US" smtClean="0"/>
              <a:t>2023/2/17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F9CDB-1F21-4789-A81E-8FEA25CE194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2.sv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2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jpeg"/><Relationship Id="rId4" Type="http://schemas.openxmlformats.org/officeDocument/2006/relationships/image" Target="../media/image2.sv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0" y="0"/>
            <a:ext cx="9144000" cy="900000"/>
          </a:xfrm>
          <a:prstGeom prst="rect">
            <a:avLst/>
          </a:prstGeom>
          <a:solidFill>
            <a:srgbClr val="1E23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kern="0" baseline="0" noProof="0">
              <a:ln>
                <a:noFill/>
              </a:ln>
              <a:solidFill>
                <a:srgbClr val="763F89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635" y="4783700"/>
            <a:ext cx="9144000" cy="360000"/>
          </a:xfrm>
          <a:prstGeom prst="rect">
            <a:avLst/>
          </a:prstGeom>
          <a:solidFill>
            <a:srgbClr val="1E23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kern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137285" y="2073910"/>
            <a:ext cx="68681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kern="0" baseline="0" noProof="0" dirty="0" err="1">
                <a:ln>
                  <a:noFill/>
                </a:ln>
                <a:solidFill>
                  <a:srgbClr val="48527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WavBriVL</a:t>
            </a:r>
            <a:r>
              <a:rPr kumimoji="0" lang="en-US" altLang="zh-CN" sz="1600" kern="0" baseline="0" noProof="0" dirty="0">
                <a:ln>
                  <a:noFill/>
                </a:ln>
                <a:solidFill>
                  <a:srgbClr val="48527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Learning Robust Audio Representations from </a:t>
            </a:r>
            <a:r>
              <a:rPr kumimoji="0" lang="en-US" altLang="zh-CN" sz="1600" kern="0" baseline="0" noProof="0" dirty="0" err="1">
                <a:ln>
                  <a:noFill/>
                </a:ln>
                <a:solidFill>
                  <a:srgbClr val="48527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BriVL</a:t>
            </a:r>
            <a:endParaRPr kumimoji="0" lang="zh-CN" altLang="en-US" sz="1600" kern="0" baseline="0" noProof="0" dirty="0">
              <a:ln>
                <a:noFill/>
              </a:ln>
              <a:solidFill>
                <a:srgbClr val="485275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4143375" y="488315"/>
            <a:ext cx="857885" cy="857885"/>
          </a:xfrm>
          <a:prstGeom prst="ellipse">
            <a:avLst/>
          </a:prstGeom>
          <a:solidFill>
            <a:srgbClr val="1E2377"/>
          </a:solidFill>
          <a:ln w="3810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kern="0"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416685" y="2967355"/>
            <a:ext cx="5801995" cy="1060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kern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rPr>
              <a:t>汇报者：</a:t>
            </a:r>
          </a:p>
          <a:p>
            <a:pPr marL="0" marR="0" lvl="0" indent="0" algn="l" defTabSz="4572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kern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rPr>
              <a:t>Fangsen</a:t>
            </a:r>
            <a:r>
              <a:rPr kumimoji="0" lang="en-US" altLang="zh-CN" sz="1400" b="0" i="0" kern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rPr>
              <a:t>, Wu </a:t>
            </a:r>
            <a:r>
              <a:rPr kumimoji="0" lang="en-US" altLang="zh-CN" sz="1400" b="0" i="0" kern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rPr>
              <a:t>Yangjian</a:t>
            </a:r>
            <a:r>
              <a:rPr kumimoji="0" lang="en-US" altLang="zh-CN" sz="1400" b="0" i="0" kern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rPr>
              <a:t>, Bowen Gao</a:t>
            </a:r>
            <a:endParaRPr kumimoji="0" lang="zh-CN" altLang="en-US" sz="1400" b="0" i="0" kern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marL="0" marR="0" lvl="0" indent="0" algn="l" defTabSz="4572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kern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rPr>
              <a:t>汇报时间：</a:t>
            </a:r>
            <a:r>
              <a:rPr kumimoji="0" lang="en-US" altLang="zh-CN" sz="1400" b="0" i="0" kern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rPr>
              <a:t>2022/9/18</a:t>
            </a:r>
          </a:p>
        </p:txBody>
      </p:sp>
      <p:sp>
        <p:nvSpPr>
          <p:cNvPr id="29" name="矩形 28"/>
          <p:cNvSpPr/>
          <p:nvPr/>
        </p:nvSpPr>
        <p:spPr>
          <a:xfrm>
            <a:off x="2840884" y="4241623"/>
            <a:ext cx="3462231" cy="414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kern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rPr>
              <a:t>导师：</a:t>
            </a:r>
            <a:r>
              <a:rPr lang="en-US" sz="1400" kern="0" dirty="0">
                <a:solidFill>
                  <a:srgbClr val="485275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/>
                <a:sym typeface="+mn-ea"/>
              </a:rPr>
              <a:t>Teoh </a:t>
            </a:r>
            <a:r>
              <a:rPr lang="en-US" sz="1400" kern="0" dirty="0" err="1">
                <a:solidFill>
                  <a:srgbClr val="485275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/>
                <a:sym typeface="+mn-ea"/>
              </a:rPr>
              <a:t>Teik</a:t>
            </a:r>
            <a:r>
              <a:rPr lang="en-US" sz="1400" kern="0" dirty="0">
                <a:solidFill>
                  <a:srgbClr val="485275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/>
                <a:sym typeface="+mn-ea"/>
              </a:rPr>
              <a:t> Toe</a:t>
            </a:r>
            <a:endParaRPr kumimoji="0" lang="en-US" altLang="en-US" sz="1400" b="0" i="0" kern="0" baseline="0" noProof="0" dirty="0">
              <a:ln>
                <a:noFill/>
              </a:ln>
              <a:solidFill>
                <a:srgbClr val="485275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Arial" panose="020B0604020202020204"/>
              <a:sym typeface="+mn-ea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4210338" y="4176126"/>
            <a:ext cx="72586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 descr="303b333635393631393bd2f4c6b5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8955" y="687705"/>
            <a:ext cx="465455" cy="46545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799705" y="250825"/>
            <a:ext cx="11315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ker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Group7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76225" y="250190"/>
            <a:ext cx="17716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kern="0">
                <a:solidFill>
                  <a:schemeClr val="bg1"/>
                </a:solidFill>
                <a:uFillTx/>
                <a:latin typeface="Times New Roman" panose="02020603050405020304" pitchFamily="18" charset="0"/>
                <a:ea typeface="微软雅黑" panose="020B0503020204020204" pitchFamily="34" charset="-122"/>
              </a:rPr>
              <a:t>NTU AI Lab</a:t>
            </a:r>
          </a:p>
        </p:txBody>
      </p:sp>
      <p:sp>
        <p:nvSpPr>
          <p:cNvPr id="9" name="矩形 8"/>
          <p:cNvSpPr/>
          <p:nvPr/>
        </p:nvSpPr>
        <p:spPr bwMode="auto">
          <a:xfrm>
            <a:off x="1083155" y="1490097"/>
            <a:ext cx="69789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200" dirty="0" err="1">
                <a:solidFill>
                  <a:srgbClr val="485275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WavBriVL</a:t>
            </a:r>
            <a:r>
              <a:rPr lang="en-US" altLang="zh-CN" sz="3200" dirty="0">
                <a:solidFill>
                  <a:srgbClr val="485275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: </a:t>
            </a:r>
            <a:r>
              <a:rPr lang="zh-CN" altLang="en-US" sz="3200" dirty="0">
                <a:solidFill>
                  <a:srgbClr val="485275"/>
                </a:solidFill>
                <a:uFillTx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从</a:t>
            </a:r>
            <a:r>
              <a:rPr lang="en-US" altLang="zh-CN" sz="3200" dirty="0" err="1">
                <a:solidFill>
                  <a:srgbClr val="485275"/>
                </a:solidFill>
                <a:uFillTx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BriVL</a:t>
            </a:r>
            <a:r>
              <a:rPr lang="zh-CN" altLang="en-US" sz="3200" dirty="0">
                <a:solidFill>
                  <a:srgbClr val="485275"/>
                </a:solidFill>
                <a:uFillTx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学习鲁棒音频表示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rgbClr val="1E23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763F89"/>
              </a:solidFill>
              <a:effectLst/>
              <a:uLnTx/>
              <a:uFillTx/>
              <a:latin typeface="Calibri Light" panose="020F0302020204030204"/>
              <a:ea typeface="微软雅黑" panose="020B0503020204020204" pitchFamily="34" charset="-122"/>
            </a:endParaRPr>
          </a:p>
        </p:txBody>
      </p:sp>
      <p:pic>
        <p:nvPicPr>
          <p:cNvPr id="4" name="图片 3" descr="303b333635393631393bd2f4c6b5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2240" y="46990"/>
            <a:ext cx="271145" cy="271145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8762329" y="112724"/>
            <a:ext cx="227116" cy="139763"/>
            <a:chOff x="4738254" y="1587731"/>
            <a:chExt cx="432262" cy="241069"/>
          </a:xfrm>
        </p:grpSpPr>
        <p:cxnSp>
          <p:nvCxnSpPr>
            <p:cNvPr id="19" name="直接连接符 18"/>
            <p:cNvCxnSpPr/>
            <p:nvPr/>
          </p:nvCxnSpPr>
          <p:spPr>
            <a:xfrm>
              <a:off x="4738254" y="1587731"/>
              <a:ext cx="432262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4738254" y="1708265"/>
              <a:ext cx="432262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4738254" y="1828800"/>
              <a:ext cx="432262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文本框 5"/>
          <p:cNvSpPr txBox="1"/>
          <p:nvPr/>
        </p:nvSpPr>
        <p:spPr>
          <a:xfrm>
            <a:off x="661670" y="26670"/>
            <a:ext cx="311975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spc="100">
                <a:solidFill>
                  <a:schemeClr val="bg1"/>
                </a:solidFill>
                <a:uFillTx/>
                <a:latin typeface="Times New Roman" panose="02020603050405020304" pitchFamily="18" charset="0"/>
                <a:ea typeface="微软雅黑" panose="020B0503020204020204" pitchFamily="34" charset="-122"/>
              </a:rPr>
              <a:t>附录：参考文献</a:t>
            </a:r>
            <a:r>
              <a:rPr lang="en-US" altLang="zh-CN" sz="1400" spc="100">
                <a:solidFill>
                  <a:schemeClr val="bg1"/>
                </a:solidFill>
                <a:uFillTx/>
                <a:latin typeface="Times New Roman" panose="02020603050405020304" pitchFamily="18" charset="0"/>
                <a:ea typeface="微软雅黑" panose="020B0503020204020204" pitchFamily="34" charset="-122"/>
              </a:rPr>
              <a:t>  Reference list</a:t>
            </a:r>
          </a:p>
        </p:txBody>
      </p:sp>
      <p:sp>
        <p:nvSpPr>
          <p:cNvPr id="15" name="矩形 14"/>
          <p:cNvSpPr/>
          <p:nvPr/>
        </p:nvSpPr>
        <p:spPr>
          <a:xfrm>
            <a:off x="546100" y="0"/>
            <a:ext cx="54000" cy="431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635" y="4783700"/>
            <a:ext cx="9144000" cy="360000"/>
          </a:xfrm>
          <a:prstGeom prst="rect">
            <a:avLst/>
          </a:prstGeom>
          <a:solidFill>
            <a:srgbClr val="1E23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微软雅黑" panose="020B0503020204020204" pitchFamily="34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E15DA1A6-91F5-50E4-9985-9B42A0265E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1926" y="809408"/>
            <a:ext cx="6039167" cy="3596685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3A64CAD0-9B62-DEE7-0F1D-6AFF2AA1D8A3}"/>
              </a:ext>
            </a:extLst>
          </p:cNvPr>
          <p:cNvSpPr txBox="1"/>
          <p:nvPr/>
        </p:nvSpPr>
        <p:spPr>
          <a:xfrm>
            <a:off x="364524" y="2338905"/>
            <a:ext cx="17229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目前参考文献暂定大约</a:t>
            </a:r>
            <a:r>
              <a:rPr lang="en-US" altLang="zh-CN" dirty="0"/>
              <a:t>20</a:t>
            </a:r>
            <a:r>
              <a:rPr lang="zh-CN" altLang="en-US" dirty="0"/>
              <a:t>篇，最终希望达到</a:t>
            </a:r>
            <a:r>
              <a:rPr lang="en-US" altLang="zh-CN" dirty="0"/>
              <a:t>30</a:t>
            </a:r>
            <a:r>
              <a:rPr lang="zh-CN" altLang="en-US" dirty="0"/>
              <a:t>篇，是一个比较合适的范围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DBD6E3F1-A7D1-6978-25BE-F40F07E73A44}"/>
              </a:ext>
            </a:extLst>
          </p:cNvPr>
          <p:cNvSpPr txBox="1"/>
          <p:nvPr/>
        </p:nvSpPr>
        <p:spPr>
          <a:xfrm>
            <a:off x="364524" y="1037968"/>
            <a:ext cx="17229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我们通过共享</a:t>
            </a:r>
            <a:r>
              <a:rPr lang="en-US" altLang="zh-CN" dirty="0"/>
              <a:t>Excel</a:t>
            </a:r>
            <a:r>
              <a:rPr lang="zh-CN" altLang="en-US" dirty="0"/>
              <a:t>，共享研究资料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0" y="0"/>
            <a:ext cx="9144000" cy="1340485"/>
          </a:xfrm>
          <a:prstGeom prst="rect">
            <a:avLst/>
          </a:prstGeom>
          <a:solidFill>
            <a:srgbClr val="1E23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4783700"/>
            <a:ext cx="9144000" cy="360000"/>
          </a:xfrm>
          <a:prstGeom prst="rect">
            <a:avLst/>
          </a:prstGeom>
          <a:solidFill>
            <a:srgbClr val="1E23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019300" y="2707005"/>
            <a:ext cx="5125720" cy="245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spc="15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THANK YOU FOR YOUR CRITICISM AND CORRECTION</a:t>
            </a:r>
          </a:p>
        </p:txBody>
      </p:sp>
      <p:sp>
        <p:nvSpPr>
          <p:cNvPr id="14" name="矩形 13"/>
          <p:cNvSpPr/>
          <p:nvPr/>
        </p:nvSpPr>
        <p:spPr bwMode="auto">
          <a:xfrm>
            <a:off x="2066924" y="2000002"/>
            <a:ext cx="500888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kern="100" spc="200" baseline="0" noProof="0">
                <a:ln>
                  <a:noFill/>
                </a:ln>
                <a:solidFill>
                  <a:srgbClr val="485275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感谢评委老师批评指正</a:t>
            </a:r>
          </a:p>
        </p:txBody>
      </p:sp>
      <p:sp>
        <p:nvSpPr>
          <p:cNvPr id="2" name="椭圆 1"/>
          <p:cNvSpPr/>
          <p:nvPr/>
        </p:nvSpPr>
        <p:spPr>
          <a:xfrm>
            <a:off x="3913505" y="567055"/>
            <a:ext cx="1336675" cy="1336675"/>
          </a:xfrm>
          <a:prstGeom prst="ellipse">
            <a:avLst/>
          </a:prstGeom>
          <a:solidFill>
            <a:srgbClr val="1E2377"/>
          </a:solidFill>
          <a:ln w="3810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4219228" y="4318366"/>
            <a:ext cx="72586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组合 17"/>
          <p:cNvGrpSpPr/>
          <p:nvPr/>
        </p:nvGrpSpPr>
        <p:grpSpPr>
          <a:xfrm>
            <a:off x="8615791" y="77213"/>
            <a:ext cx="227116" cy="139763"/>
            <a:chOff x="4738254" y="1587731"/>
            <a:chExt cx="432262" cy="241069"/>
          </a:xfrm>
        </p:grpSpPr>
        <p:cxnSp>
          <p:nvCxnSpPr>
            <p:cNvPr id="19" name="直接连接符 18"/>
            <p:cNvCxnSpPr/>
            <p:nvPr/>
          </p:nvCxnSpPr>
          <p:spPr>
            <a:xfrm>
              <a:off x="4738254" y="1587731"/>
              <a:ext cx="432262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4738254" y="1708265"/>
              <a:ext cx="432262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4738254" y="1828800"/>
              <a:ext cx="432262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图片 4" descr="303b333635393631393bd2f4c6b5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99890" y="862965"/>
            <a:ext cx="744855" cy="74485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176145" y="3193415"/>
            <a:ext cx="4812030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kern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rPr>
              <a:t>汇报者：</a:t>
            </a:r>
          </a:p>
          <a:p>
            <a:pPr marL="0" marR="0" lvl="0" indent="0" algn="l" defTabSz="4572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kern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rPr>
              <a:t>G</a:t>
            </a:r>
            <a:r>
              <a:rPr kumimoji="0" lang="en-US" altLang="zh-CN" sz="1200" b="0" i="0" kern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rPr>
              <a:t>roup</a:t>
            </a:r>
            <a:r>
              <a:rPr kumimoji="0" lang="zh-CN" altLang="en-US" sz="1200" b="0" i="0" kern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rPr>
              <a:t>7小组成员：</a:t>
            </a:r>
            <a:r>
              <a:rPr kumimoji="0" lang="en-US" altLang="zh-CN" sz="1200" b="0" i="0" kern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rPr>
              <a:t>Fangsen</a:t>
            </a:r>
            <a:r>
              <a:rPr kumimoji="0" lang="en-US" altLang="zh-CN" sz="1200" b="0" i="0" kern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rPr>
              <a:t>, Wu </a:t>
            </a:r>
            <a:r>
              <a:rPr kumimoji="0" lang="en-US" altLang="zh-CN" sz="1200" b="0" i="0" kern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rPr>
              <a:t>Yangjian</a:t>
            </a:r>
            <a:r>
              <a:rPr kumimoji="0" lang="en-US" altLang="zh-CN" sz="1200" b="0" i="0" kern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rPr>
              <a:t>, Bowen Gao</a:t>
            </a:r>
            <a:endParaRPr kumimoji="0" lang="zh-CN" altLang="en-US" sz="1200" b="0" i="0" kern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marL="0" marR="0" lvl="0" indent="0" algn="l" defTabSz="4572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kern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rPr>
              <a:t>汇报时间：</a:t>
            </a:r>
            <a:r>
              <a:rPr kumimoji="0" lang="en-US" altLang="zh-CN" sz="1200" b="0" i="0" kern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rPr>
              <a:t>2022/9/18</a:t>
            </a:r>
          </a:p>
        </p:txBody>
      </p:sp>
      <p:sp>
        <p:nvSpPr>
          <p:cNvPr id="8" name="矩形 7"/>
          <p:cNvSpPr/>
          <p:nvPr/>
        </p:nvSpPr>
        <p:spPr>
          <a:xfrm>
            <a:off x="3041650" y="4356735"/>
            <a:ext cx="306133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kern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rPr>
              <a:t>导师：</a:t>
            </a:r>
            <a:r>
              <a:rPr lang="en-US" sz="1200" kern="0" dirty="0">
                <a:solidFill>
                  <a:srgbClr val="485275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/>
                <a:sym typeface="+mn-ea"/>
              </a:rPr>
              <a:t>Teoh </a:t>
            </a:r>
            <a:r>
              <a:rPr lang="en-US" sz="1200" kern="0" dirty="0" err="1">
                <a:solidFill>
                  <a:srgbClr val="485275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/>
                <a:sym typeface="+mn-ea"/>
              </a:rPr>
              <a:t>Teik</a:t>
            </a:r>
            <a:r>
              <a:rPr lang="en-US" sz="1200" kern="0" dirty="0">
                <a:solidFill>
                  <a:srgbClr val="485275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/>
                <a:sym typeface="+mn-ea"/>
              </a:rPr>
              <a:t> Toe</a:t>
            </a:r>
            <a:endParaRPr kumimoji="0" lang="en-US" altLang="en-US" sz="1200" b="0" i="0" kern="0" baseline="0" noProof="0" dirty="0">
              <a:ln>
                <a:noFill/>
              </a:ln>
              <a:solidFill>
                <a:srgbClr val="485275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Arial" panose="020B0604020202020204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rgbClr val="1E23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763F89"/>
              </a:solidFill>
              <a:effectLst/>
              <a:uLnTx/>
              <a:uFillTx/>
              <a:latin typeface="Calibri Light" panose="020F0302020204030204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635" y="4783700"/>
            <a:ext cx="9144000" cy="360000"/>
          </a:xfrm>
          <a:prstGeom prst="rect">
            <a:avLst/>
          </a:prstGeom>
          <a:solidFill>
            <a:srgbClr val="1E23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650104" y="2915550"/>
            <a:ext cx="4639581" cy="333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5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此页供复制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27710" y="29210"/>
            <a:ext cx="106807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spc="100">
                <a:solidFill>
                  <a:schemeClr val="bg1"/>
                </a:solidFill>
                <a:uFillTx/>
                <a:latin typeface="Times New Roman" panose="02020603050405020304" pitchFamily="18" charset="0"/>
                <a:ea typeface="微软雅黑" panose="020B0503020204020204" pitchFamily="34" charset="-122"/>
              </a:rPr>
              <a:t>选题背景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958340" y="29210"/>
            <a:ext cx="157543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spc="100">
                <a:solidFill>
                  <a:schemeClr val="bg1"/>
                </a:solidFill>
                <a:uFillTx/>
                <a:latin typeface="Times New Roman" panose="02020603050405020304" pitchFamily="18" charset="0"/>
                <a:ea typeface="微软雅黑" panose="020B0503020204020204" pitchFamily="34" charset="-122"/>
              </a:rPr>
              <a:t>既往不足与假设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743960" y="26035"/>
            <a:ext cx="102425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spc="100">
                <a:solidFill>
                  <a:schemeClr val="bg1"/>
                </a:solidFill>
                <a:uFillTx/>
                <a:latin typeface="Times New Roman" panose="02020603050405020304" pitchFamily="18" charset="0"/>
                <a:ea typeface="微软雅黑" panose="020B0503020204020204" pitchFamily="34" charset="-122"/>
              </a:rPr>
              <a:t>研究方法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441440" y="29210"/>
            <a:ext cx="103251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spc="100">
                <a:solidFill>
                  <a:schemeClr val="bg1"/>
                </a:solidFill>
                <a:uFillTx/>
                <a:latin typeface="Times New Roman" panose="02020603050405020304" pitchFamily="18" charset="0"/>
                <a:ea typeface="微软雅黑" panose="020B0503020204020204" pitchFamily="34" charset="-122"/>
              </a:rPr>
              <a:t>研究成果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7812405" y="26035"/>
            <a:ext cx="115633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spc="100">
                <a:solidFill>
                  <a:schemeClr val="bg1"/>
                </a:solidFill>
                <a:uFillTx/>
                <a:latin typeface="Times New Roman" panose="02020603050405020304" pitchFamily="18" charset="0"/>
                <a:ea typeface="微软雅黑" panose="020B0503020204020204" pitchFamily="34" charset="-122"/>
              </a:rPr>
              <a:t>讨论与总结</a:t>
            </a:r>
          </a:p>
        </p:txBody>
      </p:sp>
      <p:sp>
        <p:nvSpPr>
          <p:cNvPr id="12" name="矩形 11"/>
          <p:cNvSpPr/>
          <p:nvPr/>
        </p:nvSpPr>
        <p:spPr>
          <a:xfrm>
            <a:off x="1795780" y="-36195"/>
            <a:ext cx="54000" cy="431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546100" y="0"/>
            <a:ext cx="54000" cy="431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3558540" y="0"/>
            <a:ext cx="54000" cy="431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4827270" y="-5715"/>
            <a:ext cx="54000" cy="431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7568565" y="-5715"/>
            <a:ext cx="54000" cy="431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5078730" y="29210"/>
            <a:ext cx="102425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spc="100">
                <a:solidFill>
                  <a:schemeClr val="bg1"/>
                </a:solidFill>
                <a:uFillTx/>
                <a:latin typeface="Times New Roman" panose="02020603050405020304" pitchFamily="18" charset="0"/>
                <a:ea typeface="微软雅黑" panose="020B0503020204020204" pitchFamily="34" charset="-122"/>
              </a:rPr>
              <a:t>研究过程</a:t>
            </a:r>
          </a:p>
        </p:txBody>
      </p:sp>
      <p:sp>
        <p:nvSpPr>
          <p:cNvPr id="21" name="矩形 20"/>
          <p:cNvSpPr/>
          <p:nvPr/>
        </p:nvSpPr>
        <p:spPr>
          <a:xfrm>
            <a:off x="6198235" y="-71755"/>
            <a:ext cx="54000" cy="431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303b333635393631393bd2f4c6b5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2240" y="46990"/>
            <a:ext cx="271145" cy="271145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9093200" y="-71755"/>
            <a:ext cx="54000" cy="431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rgbClr val="1E23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763F89"/>
              </a:solidFill>
              <a:effectLst/>
              <a:uLnTx/>
              <a:uFillTx/>
              <a:latin typeface="Calibri Light" panose="020F0302020204030204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635" y="4783700"/>
            <a:ext cx="9144000" cy="360000"/>
          </a:xfrm>
          <a:prstGeom prst="rect">
            <a:avLst/>
          </a:prstGeom>
          <a:solidFill>
            <a:srgbClr val="1E23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微软雅黑" panose="020B0503020204020204" pitchFamily="34" charset="-122"/>
            </a:endParaRPr>
          </a:p>
        </p:txBody>
      </p:sp>
      <p:pic>
        <p:nvPicPr>
          <p:cNvPr id="4" name="图片 3" descr="303b333635393631393bd2f4c6b5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2240" y="46990"/>
            <a:ext cx="271145" cy="27114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958340" y="29210"/>
            <a:ext cx="157543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spc="10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既往不足与假设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743960" y="26035"/>
            <a:ext cx="102425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spc="10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研究方法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441440" y="29210"/>
            <a:ext cx="103251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spc="10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研究成果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7812405" y="26035"/>
            <a:ext cx="115633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spc="10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讨论与总结</a:t>
            </a:r>
          </a:p>
        </p:txBody>
      </p:sp>
      <p:sp>
        <p:nvSpPr>
          <p:cNvPr id="12" name="矩形 11"/>
          <p:cNvSpPr/>
          <p:nvPr/>
        </p:nvSpPr>
        <p:spPr>
          <a:xfrm>
            <a:off x="1795780" y="-36195"/>
            <a:ext cx="54000" cy="431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546100" y="0"/>
            <a:ext cx="1279525" cy="431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3558540" y="0"/>
            <a:ext cx="54000" cy="431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4827270" y="-5715"/>
            <a:ext cx="54000" cy="431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7568565" y="-5715"/>
            <a:ext cx="54000" cy="431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5078730" y="29210"/>
            <a:ext cx="102425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spc="10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研究过程</a:t>
            </a:r>
          </a:p>
        </p:txBody>
      </p:sp>
      <p:sp>
        <p:nvSpPr>
          <p:cNvPr id="21" name="矩形 20"/>
          <p:cNvSpPr/>
          <p:nvPr/>
        </p:nvSpPr>
        <p:spPr>
          <a:xfrm>
            <a:off x="6198235" y="-71755"/>
            <a:ext cx="54000" cy="431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727710" y="29210"/>
            <a:ext cx="10680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spc="100" dirty="0">
                <a:solidFill>
                  <a:srgbClr val="181C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选题背景</a:t>
            </a:r>
          </a:p>
        </p:txBody>
      </p:sp>
      <p:sp>
        <p:nvSpPr>
          <p:cNvPr id="24" name="矩形 23"/>
          <p:cNvSpPr/>
          <p:nvPr/>
        </p:nvSpPr>
        <p:spPr>
          <a:xfrm>
            <a:off x="9093200" y="-71755"/>
            <a:ext cx="54000" cy="431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713740" y="507365"/>
            <a:ext cx="7715250" cy="607695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 wrap="square" rtlCol="0" anchor="t">
            <a:spAutoFit/>
          </a:bodyPr>
          <a:lstStyle/>
          <a:p>
            <a:pPr indent="457200" fontAlgn="auto">
              <a:lnSpc>
                <a:spcPct val="120000"/>
              </a:lnSpc>
            </a:pPr>
            <a:r>
              <a:rPr lang="zh-CN" altLang="en-US" sz="1400" noProof="0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人工智能(AI)的根本目标是模仿人类的核心认知活动。目前已有不少成熟的模型和方法可以实现不同模态的转换，如文字</a:t>
            </a:r>
            <a:r>
              <a:rPr lang="en-US" altLang="zh-CN" sz="1400" noProof="0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-</a:t>
            </a:r>
            <a:r>
              <a:rPr lang="zh-CN" altLang="en-US" sz="1400" noProof="0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视觉转换、文字</a:t>
            </a:r>
            <a:r>
              <a:rPr lang="en-US" altLang="zh-CN" sz="1400" noProof="0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-</a:t>
            </a:r>
            <a:r>
              <a:rPr lang="zh-CN" altLang="en-US" sz="1400" noProof="0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语音转换等，并深刻影响我们的生活。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129665" y="4277360"/>
            <a:ext cx="2508250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400" noProof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字节跳动的CLIP-GEN模型</a:t>
            </a:r>
            <a:r>
              <a:rPr lang="en-US" altLang="zh-CN" sz="1400" baseline="30000" noProof="0">
                <a:solidFill>
                  <a:schemeClr val="accent1"/>
                </a:solidFill>
                <a:uFillTx/>
                <a:latin typeface="Times New Roman" panose="02020603050405020304" pitchFamily="18" charset="0"/>
                <a:ea typeface="微软雅黑" panose="020B0503020204020204" pitchFamily="34" charset="-122"/>
              </a:rPr>
              <a:t>[1]</a:t>
            </a:r>
          </a:p>
        </p:txBody>
      </p:sp>
      <p:pic>
        <p:nvPicPr>
          <p:cNvPr id="100" name="图片 99"/>
          <p:cNvPicPr/>
          <p:nvPr/>
        </p:nvPicPr>
        <p:blipFill>
          <a:blip r:embed="rId5"/>
          <a:stretch>
            <a:fillRect/>
          </a:stretch>
        </p:blipFill>
        <p:spPr>
          <a:xfrm>
            <a:off x="413385" y="1671955"/>
            <a:ext cx="4043045" cy="16624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/>
          <p:cNvSpPr txBox="1"/>
          <p:nvPr/>
        </p:nvSpPr>
        <p:spPr>
          <a:xfrm>
            <a:off x="5616575" y="3902075"/>
            <a:ext cx="2508250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400" noProof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Microsoft Azure(text-to-speech)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393190" y="1240155"/>
            <a:ext cx="1859280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400" noProof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实现从文本生成图像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64405" y="1934210"/>
            <a:ext cx="4232910" cy="1857375"/>
          </a:xfrm>
          <a:prstGeom prst="rect">
            <a:avLst/>
          </a:prstGeom>
          <a:effectLst>
            <a:outerShdw blurRad="50800" dist="38100" algn="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</p:pic>
      <p:pic>
        <p:nvPicPr>
          <p:cNvPr id="101" name="图片 100"/>
          <p:cNvPicPr/>
          <p:nvPr/>
        </p:nvPicPr>
        <p:blipFill>
          <a:blip r:embed="rId7"/>
          <a:stretch>
            <a:fillRect/>
          </a:stretch>
        </p:blipFill>
        <p:spPr>
          <a:xfrm>
            <a:off x="201295" y="1577340"/>
            <a:ext cx="4365625" cy="2558415"/>
          </a:xfrm>
          <a:prstGeom prst="rect">
            <a:avLst/>
          </a:prstGeom>
          <a:noFill/>
          <a:ln w="9525">
            <a:noFill/>
          </a:ln>
          <a:effectLst>
            <a:outerShdw blurRad="50800" dist="38100" algn="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</p:pic>
      <p:sp>
        <p:nvSpPr>
          <p:cNvPr id="22" name="文本框 21"/>
          <p:cNvSpPr txBox="1"/>
          <p:nvPr/>
        </p:nvSpPr>
        <p:spPr>
          <a:xfrm>
            <a:off x="5941060" y="1517015"/>
            <a:ext cx="1859280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400" noProof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实现从文本生成语音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2549525" y="4841240"/>
            <a:ext cx="6741160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[1] Wang Z ,  Liu W ,  He Q , et al. CLIP-GEN: Language-Free Training of a Text-to-Image Generator with CLIP[J].  2022.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rgbClr val="1E23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763F89"/>
              </a:solidFill>
              <a:effectLst/>
              <a:uLnTx/>
              <a:uFillTx/>
              <a:latin typeface="Calibri Light" panose="020F0302020204030204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635" y="4783700"/>
            <a:ext cx="9144000" cy="360000"/>
          </a:xfrm>
          <a:prstGeom prst="rect">
            <a:avLst/>
          </a:prstGeom>
          <a:solidFill>
            <a:srgbClr val="1E23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27710" y="29210"/>
            <a:ext cx="106807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spc="100">
                <a:solidFill>
                  <a:schemeClr val="bg1"/>
                </a:solidFill>
                <a:uFillTx/>
                <a:latin typeface="Times New Roman" panose="02020603050405020304" pitchFamily="18" charset="0"/>
                <a:ea typeface="微软雅黑" panose="020B0503020204020204" pitchFamily="34" charset="-122"/>
              </a:rPr>
              <a:t>选题背景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743960" y="26035"/>
            <a:ext cx="102425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spc="100">
                <a:solidFill>
                  <a:schemeClr val="bg1"/>
                </a:solidFill>
                <a:uFillTx/>
                <a:latin typeface="Times New Roman" panose="02020603050405020304" pitchFamily="18" charset="0"/>
                <a:ea typeface="微软雅黑" panose="020B0503020204020204" pitchFamily="34" charset="-122"/>
              </a:rPr>
              <a:t>研究方法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441440" y="29210"/>
            <a:ext cx="103251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spc="100">
                <a:solidFill>
                  <a:schemeClr val="bg1"/>
                </a:solidFill>
                <a:uFillTx/>
                <a:latin typeface="Times New Roman" panose="02020603050405020304" pitchFamily="18" charset="0"/>
                <a:ea typeface="微软雅黑" panose="020B0503020204020204" pitchFamily="34" charset="-122"/>
              </a:rPr>
              <a:t>研究成果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7812405" y="26035"/>
            <a:ext cx="115633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spc="100">
                <a:solidFill>
                  <a:schemeClr val="bg1"/>
                </a:solidFill>
                <a:uFillTx/>
                <a:latin typeface="Times New Roman" panose="02020603050405020304" pitchFamily="18" charset="0"/>
                <a:ea typeface="微软雅黑" panose="020B0503020204020204" pitchFamily="34" charset="-122"/>
              </a:rPr>
              <a:t>讨论与总结</a:t>
            </a:r>
          </a:p>
        </p:txBody>
      </p:sp>
      <p:sp>
        <p:nvSpPr>
          <p:cNvPr id="12" name="矩形 11"/>
          <p:cNvSpPr/>
          <p:nvPr/>
        </p:nvSpPr>
        <p:spPr>
          <a:xfrm>
            <a:off x="1795780" y="-33020"/>
            <a:ext cx="1762760" cy="431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546100" y="0"/>
            <a:ext cx="54000" cy="431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3558540" y="0"/>
            <a:ext cx="54000" cy="431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4827270" y="-5715"/>
            <a:ext cx="54000" cy="431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7568565" y="-5715"/>
            <a:ext cx="54000" cy="431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5078730" y="29210"/>
            <a:ext cx="102425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spc="100">
                <a:solidFill>
                  <a:schemeClr val="bg1"/>
                </a:solidFill>
                <a:uFillTx/>
                <a:latin typeface="Times New Roman" panose="02020603050405020304" pitchFamily="18" charset="0"/>
                <a:ea typeface="微软雅黑" panose="020B0503020204020204" pitchFamily="34" charset="-122"/>
              </a:rPr>
              <a:t>研究过程</a:t>
            </a:r>
          </a:p>
        </p:txBody>
      </p:sp>
      <p:sp>
        <p:nvSpPr>
          <p:cNvPr id="21" name="矩形 20"/>
          <p:cNvSpPr/>
          <p:nvPr/>
        </p:nvSpPr>
        <p:spPr>
          <a:xfrm>
            <a:off x="6198235" y="-71755"/>
            <a:ext cx="54000" cy="431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303b333635393631393bd2f4c6b5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2240" y="46990"/>
            <a:ext cx="271145" cy="27114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958340" y="29210"/>
            <a:ext cx="157543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spc="100">
                <a:solidFill>
                  <a:srgbClr val="1E2377"/>
                </a:solidFill>
                <a:uFillTx/>
                <a:latin typeface="Times New Roman" panose="02020603050405020304" pitchFamily="18" charset="0"/>
                <a:ea typeface="微软雅黑" panose="020B0503020204020204" pitchFamily="34" charset="-122"/>
              </a:rPr>
              <a:t>既往不足与假设</a:t>
            </a:r>
          </a:p>
        </p:txBody>
      </p:sp>
      <p:sp>
        <p:nvSpPr>
          <p:cNvPr id="24" name="矩形 23"/>
          <p:cNvSpPr/>
          <p:nvPr/>
        </p:nvSpPr>
        <p:spPr>
          <a:xfrm>
            <a:off x="9093200" y="-71755"/>
            <a:ext cx="54000" cy="431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2305685" y="879475"/>
            <a:ext cx="5622925" cy="8661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457200" fontAlgn="auto">
              <a:lnSpc>
                <a:spcPct val="120000"/>
              </a:lnSpc>
            </a:pPr>
            <a:r>
              <a:rPr lang="zh-CN" altLang="en-US" sz="140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尽管人工智能对于人类认知的研究取得了巨大的成功，但现有的大多数方法都只有单一的认知能力。有些则只研究了文字-视觉，文字-语音等，且模型的训练效果有待提高。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305685" y="2051050"/>
            <a:ext cx="5942965" cy="1383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457200" fontAlgn="auto">
              <a:lnSpc>
                <a:spcPct val="120000"/>
              </a:lnSpc>
            </a:pPr>
            <a:r>
              <a:rPr lang="zh-CN" altLang="en-US" sz="140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语音与视觉在很多领域中影响人的核心认知，如感受、信息处理、交流，语音与视觉更是有非常紧密的联系。</a:t>
            </a:r>
            <a:r>
              <a:rPr lang="zh-CN" altLang="en-US" sz="140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为了拓展研究领域的边界，打破相关资源缺少的限制，我们开发了一个</a:t>
            </a:r>
            <a:r>
              <a:rPr lang="zh-CN" altLang="en-US" sz="1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</a:t>
            </a:r>
            <a:r>
              <a:rPr lang="zh-CN" altLang="en-US" sz="140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模态（视觉语言）基础模型，也即预训练模型，并把它取名为 </a:t>
            </a:r>
            <a:r>
              <a:rPr lang="en-US" altLang="zh-CN" sz="140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WavBriVL</a:t>
            </a:r>
            <a:r>
              <a:rPr lang="zh-CN" altLang="en-US" sz="140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，主要目的是获取人工智能在读取音频/音乐时的印象。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935355" y="1099185"/>
            <a:ext cx="1079500" cy="426720"/>
            <a:chOff x="1380" y="1557"/>
            <a:chExt cx="1700" cy="672"/>
          </a:xfrm>
        </p:grpSpPr>
        <p:sp>
          <p:nvSpPr>
            <p:cNvPr id="7" name="圆角矩形 6"/>
            <p:cNvSpPr/>
            <p:nvPr/>
          </p:nvSpPr>
          <p:spPr>
            <a:xfrm>
              <a:off x="1380" y="1557"/>
              <a:ext cx="1701" cy="67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470" y="1651"/>
              <a:ext cx="1521" cy="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b="1" spc="100">
                  <a:solidFill>
                    <a:schemeClr val="bg1"/>
                  </a:solidFill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既往不足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992505" y="2378075"/>
            <a:ext cx="1080135" cy="426720"/>
            <a:chOff x="1380" y="1557"/>
            <a:chExt cx="1701" cy="672"/>
          </a:xfrm>
        </p:grpSpPr>
        <p:sp>
          <p:nvSpPr>
            <p:cNvPr id="23" name="圆角矩形 22"/>
            <p:cNvSpPr/>
            <p:nvPr/>
          </p:nvSpPr>
          <p:spPr>
            <a:xfrm>
              <a:off x="1380" y="1557"/>
              <a:ext cx="1701" cy="67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1470" y="1651"/>
              <a:ext cx="1521" cy="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b="1" spc="100">
                  <a:solidFill>
                    <a:schemeClr val="bg1"/>
                  </a:solidFill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研究目的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2388235" y="3484245"/>
            <a:ext cx="4366260" cy="1198880"/>
            <a:chOff x="3310" y="5343"/>
            <a:chExt cx="6876" cy="1888"/>
          </a:xfrm>
        </p:grpSpPr>
        <p:sp>
          <p:nvSpPr>
            <p:cNvPr id="27" name="左右箭头 26"/>
            <p:cNvSpPr/>
            <p:nvPr/>
          </p:nvSpPr>
          <p:spPr>
            <a:xfrm>
              <a:off x="5032" y="5941"/>
              <a:ext cx="3528" cy="424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1" name="图片 30" descr="303b333634353434353bd3efd2f4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469" y="5744"/>
              <a:ext cx="875" cy="875"/>
            </a:xfrm>
            <a:prstGeom prst="rect">
              <a:avLst/>
            </a:prstGeom>
          </p:spPr>
        </p:pic>
        <p:pic>
          <p:nvPicPr>
            <p:cNvPr id="32" name="图片 31" descr="333438343933343b333437363830383bd3efd2f4"/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328" y="5845"/>
              <a:ext cx="673" cy="673"/>
            </a:xfrm>
            <a:prstGeom prst="rect">
              <a:avLst/>
            </a:prstGeom>
          </p:spPr>
        </p:pic>
        <p:pic>
          <p:nvPicPr>
            <p:cNvPr id="34" name="图片 33" descr="32313536383738343b32313536383831333bcdbccff1"/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8746" y="5404"/>
              <a:ext cx="1440" cy="1440"/>
            </a:xfrm>
            <a:prstGeom prst="rect">
              <a:avLst/>
            </a:prstGeom>
          </p:spPr>
        </p:pic>
        <p:pic>
          <p:nvPicPr>
            <p:cNvPr id="26" name="图片 25" descr="32313536323634363b32313536323633333b4149bcbccaf5"/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6088" y="5343"/>
              <a:ext cx="1440" cy="1440"/>
            </a:xfrm>
            <a:prstGeom prst="rect">
              <a:avLst/>
            </a:prstGeom>
          </p:spPr>
        </p:pic>
        <p:sp>
          <p:nvSpPr>
            <p:cNvPr id="36" name="文本框 35"/>
            <p:cNvSpPr txBox="1"/>
            <p:nvPr/>
          </p:nvSpPr>
          <p:spPr>
            <a:xfrm>
              <a:off x="3310" y="6701"/>
              <a:ext cx="1233" cy="53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1600" noProof="0">
                  <a:solidFill>
                    <a:schemeClr val="accent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Speech</a:t>
              </a: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8850" y="6701"/>
              <a:ext cx="1233" cy="53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1600" noProof="0">
                  <a:solidFill>
                    <a:schemeClr val="accent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Images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rgbClr val="1E23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763F89"/>
              </a:solidFill>
              <a:effectLst/>
              <a:uLnTx/>
              <a:uFillTx/>
              <a:latin typeface="Calibri Light" panose="020F0302020204030204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635" y="4783700"/>
            <a:ext cx="9144000" cy="360000"/>
          </a:xfrm>
          <a:prstGeom prst="rect">
            <a:avLst/>
          </a:prstGeom>
          <a:solidFill>
            <a:srgbClr val="1E23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27710" y="29210"/>
            <a:ext cx="106807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spc="100">
                <a:solidFill>
                  <a:schemeClr val="bg1"/>
                </a:solidFill>
                <a:uFillTx/>
                <a:latin typeface="Times New Roman" panose="02020603050405020304" pitchFamily="18" charset="0"/>
                <a:ea typeface="微软雅黑" panose="020B0503020204020204" pitchFamily="34" charset="-122"/>
              </a:rPr>
              <a:t>选题背景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958340" y="29210"/>
            <a:ext cx="157543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spc="100">
                <a:solidFill>
                  <a:schemeClr val="bg1"/>
                </a:solidFill>
                <a:uFillTx/>
                <a:latin typeface="Times New Roman" panose="02020603050405020304" pitchFamily="18" charset="0"/>
                <a:ea typeface="微软雅黑" panose="020B0503020204020204" pitchFamily="34" charset="-122"/>
              </a:rPr>
              <a:t>既往不足与假设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441440" y="29210"/>
            <a:ext cx="103251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spc="100">
                <a:solidFill>
                  <a:schemeClr val="bg1"/>
                </a:solidFill>
                <a:uFillTx/>
                <a:latin typeface="Times New Roman" panose="02020603050405020304" pitchFamily="18" charset="0"/>
                <a:ea typeface="微软雅黑" panose="020B0503020204020204" pitchFamily="34" charset="-122"/>
              </a:rPr>
              <a:t>研究成果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7812405" y="26035"/>
            <a:ext cx="115633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spc="100">
                <a:solidFill>
                  <a:schemeClr val="bg1"/>
                </a:solidFill>
                <a:uFillTx/>
                <a:latin typeface="Times New Roman" panose="02020603050405020304" pitchFamily="18" charset="0"/>
                <a:ea typeface="微软雅黑" panose="020B0503020204020204" pitchFamily="34" charset="-122"/>
              </a:rPr>
              <a:t>讨论与总结</a:t>
            </a:r>
          </a:p>
        </p:txBody>
      </p:sp>
      <p:sp>
        <p:nvSpPr>
          <p:cNvPr id="12" name="矩形 11"/>
          <p:cNvSpPr/>
          <p:nvPr/>
        </p:nvSpPr>
        <p:spPr>
          <a:xfrm>
            <a:off x="1795780" y="-36195"/>
            <a:ext cx="54000" cy="431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546100" y="0"/>
            <a:ext cx="54000" cy="431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3558540" y="0"/>
            <a:ext cx="1273175" cy="431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4827270" y="-5715"/>
            <a:ext cx="54000" cy="431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7568565" y="-5715"/>
            <a:ext cx="54000" cy="431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5078730" y="29210"/>
            <a:ext cx="102425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spc="100">
                <a:solidFill>
                  <a:schemeClr val="bg1"/>
                </a:solidFill>
                <a:uFillTx/>
                <a:latin typeface="Times New Roman" panose="02020603050405020304" pitchFamily="18" charset="0"/>
                <a:ea typeface="微软雅黑" panose="020B0503020204020204" pitchFamily="34" charset="-122"/>
              </a:rPr>
              <a:t>研究过程</a:t>
            </a:r>
          </a:p>
        </p:txBody>
      </p:sp>
      <p:sp>
        <p:nvSpPr>
          <p:cNvPr id="21" name="矩形 20"/>
          <p:cNvSpPr/>
          <p:nvPr/>
        </p:nvSpPr>
        <p:spPr>
          <a:xfrm>
            <a:off x="6198235" y="-71755"/>
            <a:ext cx="54000" cy="431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303b333635393631393bd2f4c6b5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2240" y="46990"/>
            <a:ext cx="271145" cy="27114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743960" y="26035"/>
            <a:ext cx="102425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spc="100">
                <a:solidFill>
                  <a:srgbClr val="1E2377"/>
                </a:solidFill>
                <a:uFillTx/>
                <a:latin typeface="Times New Roman" panose="02020603050405020304" pitchFamily="18" charset="0"/>
                <a:ea typeface="微软雅黑" panose="020B0503020204020204" pitchFamily="34" charset="-122"/>
              </a:rPr>
              <a:t>研究方法</a:t>
            </a:r>
          </a:p>
        </p:txBody>
      </p:sp>
      <p:sp>
        <p:nvSpPr>
          <p:cNvPr id="24" name="矩形 23"/>
          <p:cNvSpPr/>
          <p:nvPr/>
        </p:nvSpPr>
        <p:spPr>
          <a:xfrm>
            <a:off x="9093200" y="-71755"/>
            <a:ext cx="54000" cy="431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箭头: 右 1"/>
          <p:cNvSpPr/>
          <p:nvPr/>
        </p:nvSpPr>
        <p:spPr>
          <a:xfrm>
            <a:off x="129480" y="2387600"/>
            <a:ext cx="8803759" cy="340242"/>
          </a:xfrm>
          <a:prstGeom prst="rightArrow">
            <a:avLst>
              <a:gd name="adj1" fmla="val 50000"/>
              <a:gd name="adj2" fmla="val 732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4" name="直接连接符 13"/>
          <p:cNvCxnSpPr/>
          <p:nvPr/>
        </p:nvCxnSpPr>
        <p:spPr>
          <a:xfrm>
            <a:off x="1073114" y="2673825"/>
            <a:ext cx="0" cy="1076325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11"/>
          <p:cNvSpPr>
            <a:spLocks noChangeArrowheads="1"/>
          </p:cNvSpPr>
          <p:nvPr/>
        </p:nvSpPr>
        <p:spPr bwMode="auto">
          <a:xfrm>
            <a:off x="594072" y="3304388"/>
            <a:ext cx="958083" cy="96035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微软雅黑" panose="020B0503020204020204" pitchFamily="34" charset="-122"/>
            </a:endParaRPr>
          </a:p>
        </p:txBody>
      </p:sp>
      <p:cxnSp>
        <p:nvCxnSpPr>
          <p:cNvPr id="30" name="直接连接符 29"/>
          <p:cNvCxnSpPr/>
          <p:nvPr/>
        </p:nvCxnSpPr>
        <p:spPr>
          <a:xfrm flipV="1">
            <a:off x="3404722" y="1494133"/>
            <a:ext cx="0" cy="1076325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11"/>
          <p:cNvSpPr>
            <a:spLocks noChangeArrowheads="1"/>
          </p:cNvSpPr>
          <p:nvPr/>
        </p:nvSpPr>
        <p:spPr bwMode="auto">
          <a:xfrm flipV="1">
            <a:off x="2958383" y="979541"/>
            <a:ext cx="958083" cy="96035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微软雅黑" panose="020B0503020204020204" pitchFamily="34" charset="-122"/>
            </a:endParaRPr>
          </a:p>
        </p:txBody>
      </p:sp>
      <p:cxnSp>
        <p:nvCxnSpPr>
          <p:cNvPr id="35" name="直接连接符 34"/>
          <p:cNvCxnSpPr/>
          <p:nvPr/>
        </p:nvCxnSpPr>
        <p:spPr>
          <a:xfrm>
            <a:off x="5734225" y="2673825"/>
            <a:ext cx="0" cy="1076325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11"/>
          <p:cNvSpPr>
            <a:spLocks noChangeArrowheads="1"/>
          </p:cNvSpPr>
          <p:nvPr/>
        </p:nvSpPr>
        <p:spPr bwMode="auto">
          <a:xfrm>
            <a:off x="5255183" y="3304388"/>
            <a:ext cx="958083" cy="96035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微软雅黑" panose="020B0503020204020204" pitchFamily="34" charset="-122"/>
            </a:endParaRPr>
          </a:p>
        </p:txBody>
      </p:sp>
      <p:cxnSp>
        <p:nvCxnSpPr>
          <p:cNvPr id="37" name="直接连接符 36"/>
          <p:cNvCxnSpPr/>
          <p:nvPr/>
        </p:nvCxnSpPr>
        <p:spPr>
          <a:xfrm flipV="1">
            <a:off x="8067939" y="1494133"/>
            <a:ext cx="0" cy="1076325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椭圆 37"/>
          <p:cNvSpPr/>
          <p:nvPr/>
        </p:nvSpPr>
        <p:spPr>
          <a:xfrm>
            <a:off x="969747" y="2467091"/>
            <a:ext cx="206734" cy="206734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F2F2F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3301355" y="2467091"/>
            <a:ext cx="206734" cy="206734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F2F2F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椭圆 39"/>
          <p:cNvSpPr/>
          <p:nvPr/>
        </p:nvSpPr>
        <p:spPr>
          <a:xfrm>
            <a:off x="5632963" y="2467091"/>
            <a:ext cx="206734" cy="206734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F2F2F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椭圆 40"/>
          <p:cNvSpPr/>
          <p:nvPr/>
        </p:nvSpPr>
        <p:spPr>
          <a:xfrm>
            <a:off x="7964572" y="2467091"/>
            <a:ext cx="206734" cy="206734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F2F2F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88246" y="1623349"/>
            <a:ext cx="1993620" cy="798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rPr>
              <a:t>探索音视频分割的方法</a:t>
            </a:r>
          </a:p>
          <a:p>
            <a:pPr marL="0" marR="0" lvl="0" indent="0" algn="ctr" defTabSz="457200" rtl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rPr>
              <a:t>基于</a:t>
            </a:r>
            <a:r>
              <a:rPr kumimoji="0" lang="en-US" altLang="zh-CN" sz="1200" b="0" i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rPr>
              <a:t>AudioSet</a:t>
            </a:r>
            <a:r>
              <a:rPr kumimoji="0" lang="zh-CN" altLang="en-US" sz="1200" b="0" i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rPr>
              <a:t>数据集和</a:t>
            </a:r>
          </a:p>
          <a:p>
            <a:pPr marL="0" marR="0" lvl="0" indent="0" algn="ctr" defTabSz="457200" rtl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rPr>
              <a:t>VGGsound</a:t>
            </a:r>
            <a:r>
              <a:rPr kumimoji="0" lang="zh-CN" altLang="en-US" sz="1200" b="0" i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rPr>
              <a:t>数据集进行处理</a:t>
            </a:r>
          </a:p>
        </p:txBody>
      </p:sp>
      <p:sp>
        <p:nvSpPr>
          <p:cNvPr id="43" name="矩形 42"/>
          <p:cNvSpPr/>
          <p:nvPr/>
        </p:nvSpPr>
        <p:spPr>
          <a:xfrm>
            <a:off x="337758" y="1039385"/>
            <a:ext cx="1564862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485275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数据集收集与数据预处理</a:t>
            </a:r>
          </a:p>
        </p:txBody>
      </p:sp>
      <p:sp>
        <p:nvSpPr>
          <p:cNvPr id="48" name="矩形 47"/>
          <p:cNvSpPr/>
          <p:nvPr/>
        </p:nvSpPr>
        <p:spPr>
          <a:xfrm>
            <a:off x="2710120" y="2743450"/>
            <a:ext cx="139947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b="1" dirty="0">
                <a:solidFill>
                  <a:srgbClr val="4852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构建模型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485275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4919345" y="1285875"/>
            <a:ext cx="16338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b="1" dirty="0">
                <a:solidFill>
                  <a:srgbClr val="4852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</a:t>
            </a:r>
            <a:r>
              <a:rPr lang="en-US" altLang="zh-CN" sz="1600" b="1" dirty="0" err="1">
                <a:solidFill>
                  <a:srgbClr val="4852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WavBriVL</a:t>
            </a:r>
            <a:r>
              <a:rPr lang="zh-CN" altLang="en-US" sz="1600" b="1" dirty="0">
                <a:solidFill>
                  <a:srgbClr val="4852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做一些任务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485275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4" name="矩形 73"/>
          <p:cNvSpPr/>
          <p:nvPr/>
        </p:nvSpPr>
        <p:spPr>
          <a:xfrm>
            <a:off x="7312186" y="2743450"/>
            <a:ext cx="15176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485275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撰写论文</a:t>
            </a:r>
          </a:p>
        </p:txBody>
      </p:sp>
      <p:grpSp>
        <p:nvGrpSpPr>
          <p:cNvPr id="75" name="组合 74"/>
          <p:cNvGrpSpPr/>
          <p:nvPr/>
        </p:nvGrpSpPr>
        <p:grpSpPr>
          <a:xfrm>
            <a:off x="3144824" y="1204749"/>
            <a:ext cx="507693" cy="509939"/>
            <a:chOff x="3185464" y="1240733"/>
            <a:chExt cx="507693" cy="509939"/>
          </a:xfrm>
        </p:grpSpPr>
        <p:sp>
          <p:nvSpPr>
            <p:cNvPr id="76" name="AutoShape 37"/>
            <p:cNvSpPr/>
            <p:nvPr/>
          </p:nvSpPr>
          <p:spPr bwMode="auto">
            <a:xfrm>
              <a:off x="3185464" y="1290154"/>
              <a:ext cx="462764" cy="460518"/>
            </a:xfrm>
            <a:custGeom>
              <a:avLst/>
              <a:gdLst>
                <a:gd name="T0" fmla="+- 0 10849 98"/>
                <a:gd name="T1" fmla="*/ T0 w 21502"/>
                <a:gd name="T2" fmla="*/ 10800 h 21600"/>
                <a:gd name="T3" fmla="+- 0 10849 98"/>
                <a:gd name="T4" fmla="*/ T3 w 21502"/>
                <a:gd name="T5" fmla="*/ 10800 h 21600"/>
                <a:gd name="T6" fmla="+- 0 10849 98"/>
                <a:gd name="T7" fmla="*/ T6 w 21502"/>
                <a:gd name="T8" fmla="*/ 10800 h 21600"/>
                <a:gd name="T9" fmla="+- 0 10849 98"/>
                <a:gd name="T10" fmla="*/ T9 w 21502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02" h="21600">
                  <a:moveTo>
                    <a:pt x="19917" y="7880"/>
                  </a:moveTo>
                  <a:lnTo>
                    <a:pt x="18875" y="8932"/>
                  </a:lnTo>
                  <a:cubicBezTo>
                    <a:pt x="18730" y="9079"/>
                    <a:pt x="18497" y="9079"/>
                    <a:pt x="18353" y="8932"/>
                  </a:cubicBezTo>
                  <a:lnTo>
                    <a:pt x="17048" y="7617"/>
                  </a:lnTo>
                  <a:lnTo>
                    <a:pt x="15991" y="10290"/>
                  </a:lnTo>
                  <a:lnTo>
                    <a:pt x="16080" y="10064"/>
                  </a:lnTo>
                  <a:cubicBezTo>
                    <a:pt x="13859" y="7826"/>
                    <a:pt x="11601" y="7544"/>
                    <a:pt x="9565" y="7291"/>
                  </a:cubicBezTo>
                  <a:cubicBezTo>
                    <a:pt x="8910" y="7210"/>
                    <a:pt x="8276" y="7126"/>
                    <a:pt x="7652" y="6990"/>
                  </a:cubicBezTo>
                  <a:lnTo>
                    <a:pt x="13918" y="4456"/>
                  </a:lnTo>
                  <a:lnTo>
                    <a:pt x="12652" y="3179"/>
                  </a:lnTo>
                  <a:cubicBezTo>
                    <a:pt x="12508" y="3033"/>
                    <a:pt x="12508" y="2798"/>
                    <a:pt x="12652" y="2652"/>
                  </a:cubicBezTo>
                  <a:lnTo>
                    <a:pt x="13695" y="1598"/>
                  </a:lnTo>
                  <a:cubicBezTo>
                    <a:pt x="13840" y="1453"/>
                    <a:pt x="14073" y="1453"/>
                    <a:pt x="14217" y="1598"/>
                  </a:cubicBezTo>
                  <a:lnTo>
                    <a:pt x="19917" y="7353"/>
                  </a:lnTo>
                  <a:cubicBezTo>
                    <a:pt x="20062" y="7499"/>
                    <a:pt x="20062" y="7734"/>
                    <a:pt x="19917" y="7880"/>
                  </a:cubicBezTo>
                  <a:moveTo>
                    <a:pt x="12292" y="19639"/>
                  </a:moveTo>
                  <a:cubicBezTo>
                    <a:pt x="12200" y="19872"/>
                    <a:pt x="11999" y="20044"/>
                    <a:pt x="11756" y="20095"/>
                  </a:cubicBezTo>
                  <a:cubicBezTo>
                    <a:pt x="11700" y="20106"/>
                    <a:pt x="11643" y="20111"/>
                    <a:pt x="11587" y="20110"/>
                  </a:cubicBezTo>
                  <a:cubicBezTo>
                    <a:pt x="11400" y="20105"/>
                    <a:pt x="11219" y="20030"/>
                    <a:pt x="11084" y="19892"/>
                  </a:cubicBezTo>
                  <a:lnTo>
                    <a:pt x="1692" y="10517"/>
                  </a:lnTo>
                  <a:cubicBezTo>
                    <a:pt x="1519" y="10343"/>
                    <a:pt x="1443" y="10094"/>
                    <a:pt x="1488" y="9852"/>
                  </a:cubicBezTo>
                  <a:cubicBezTo>
                    <a:pt x="1533" y="9610"/>
                    <a:pt x="1695" y="9407"/>
                    <a:pt x="1917" y="9308"/>
                  </a:cubicBezTo>
                  <a:lnTo>
                    <a:pt x="6505" y="7453"/>
                  </a:lnTo>
                  <a:cubicBezTo>
                    <a:pt x="9597" y="8490"/>
                    <a:pt x="12689" y="7491"/>
                    <a:pt x="15781" y="10821"/>
                  </a:cubicBezTo>
                  <a:cubicBezTo>
                    <a:pt x="15781" y="10821"/>
                    <a:pt x="12292" y="19639"/>
                    <a:pt x="12292" y="19639"/>
                  </a:cubicBezTo>
                  <a:close/>
                  <a:moveTo>
                    <a:pt x="15260" y="545"/>
                  </a:moveTo>
                  <a:cubicBezTo>
                    <a:pt x="14912" y="193"/>
                    <a:pt x="14449" y="0"/>
                    <a:pt x="13956" y="0"/>
                  </a:cubicBezTo>
                  <a:cubicBezTo>
                    <a:pt x="13463" y="0"/>
                    <a:pt x="13000" y="193"/>
                    <a:pt x="12651" y="546"/>
                  </a:cubicBezTo>
                  <a:lnTo>
                    <a:pt x="11610" y="1598"/>
                  </a:lnTo>
                  <a:cubicBezTo>
                    <a:pt x="11261" y="1949"/>
                    <a:pt x="11068" y="2417"/>
                    <a:pt x="11068" y="2915"/>
                  </a:cubicBezTo>
                  <a:cubicBezTo>
                    <a:pt x="11068" y="3265"/>
                    <a:pt x="11164" y="3601"/>
                    <a:pt x="11342" y="3893"/>
                  </a:cubicBezTo>
                  <a:lnTo>
                    <a:pt x="1324" y="7944"/>
                  </a:lnTo>
                  <a:cubicBezTo>
                    <a:pt x="654" y="8241"/>
                    <a:pt x="173" y="8851"/>
                    <a:pt x="38" y="9575"/>
                  </a:cubicBezTo>
                  <a:cubicBezTo>
                    <a:pt x="-98" y="10302"/>
                    <a:pt x="130" y="11048"/>
                    <a:pt x="654" y="11576"/>
                  </a:cubicBezTo>
                  <a:lnTo>
                    <a:pt x="10041" y="20946"/>
                  </a:lnTo>
                  <a:cubicBezTo>
                    <a:pt x="10445" y="21354"/>
                    <a:pt x="10982" y="21586"/>
                    <a:pt x="11549" y="21599"/>
                  </a:cubicBezTo>
                  <a:cubicBezTo>
                    <a:pt x="11562" y="21599"/>
                    <a:pt x="11593" y="21599"/>
                    <a:pt x="11605" y="21599"/>
                  </a:cubicBezTo>
                  <a:cubicBezTo>
                    <a:pt x="11754" y="21599"/>
                    <a:pt x="11906" y="21584"/>
                    <a:pt x="12056" y="21553"/>
                  </a:cubicBezTo>
                  <a:cubicBezTo>
                    <a:pt x="12789" y="21399"/>
                    <a:pt x="13390" y="20888"/>
                    <a:pt x="13662" y="20191"/>
                  </a:cubicBezTo>
                  <a:lnTo>
                    <a:pt x="17604" y="10229"/>
                  </a:lnTo>
                  <a:cubicBezTo>
                    <a:pt x="17902" y="10426"/>
                    <a:pt x="18250" y="10532"/>
                    <a:pt x="18613" y="10532"/>
                  </a:cubicBezTo>
                  <a:cubicBezTo>
                    <a:pt x="19107" y="10532"/>
                    <a:pt x="19570" y="10338"/>
                    <a:pt x="19918" y="9986"/>
                  </a:cubicBezTo>
                  <a:lnTo>
                    <a:pt x="20957" y="8937"/>
                  </a:lnTo>
                  <a:cubicBezTo>
                    <a:pt x="21308" y="8585"/>
                    <a:pt x="21502" y="8116"/>
                    <a:pt x="21502" y="7617"/>
                  </a:cubicBezTo>
                  <a:cubicBezTo>
                    <a:pt x="21502" y="7117"/>
                    <a:pt x="21308" y="6648"/>
                    <a:pt x="20961" y="6300"/>
                  </a:cubicBezTo>
                  <a:cubicBezTo>
                    <a:pt x="20961" y="6300"/>
                    <a:pt x="15260" y="545"/>
                    <a:pt x="15260" y="54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77" name="AutoShape 38"/>
            <p:cNvSpPr/>
            <p:nvPr/>
          </p:nvSpPr>
          <p:spPr bwMode="auto">
            <a:xfrm>
              <a:off x="3407861" y="1496826"/>
              <a:ext cx="78624" cy="7862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4320"/>
                  </a:moveTo>
                  <a:cubicBezTo>
                    <a:pt x="14381" y="4320"/>
                    <a:pt x="17279" y="7222"/>
                    <a:pt x="17279" y="10800"/>
                  </a:cubicBezTo>
                  <a:cubicBezTo>
                    <a:pt x="17279" y="14377"/>
                    <a:pt x="14381" y="17279"/>
                    <a:pt x="10800" y="17279"/>
                  </a:cubicBezTo>
                  <a:cubicBezTo>
                    <a:pt x="7218" y="17279"/>
                    <a:pt x="4319" y="14377"/>
                    <a:pt x="4319" y="10800"/>
                  </a:cubicBezTo>
                  <a:cubicBezTo>
                    <a:pt x="4319" y="7222"/>
                    <a:pt x="7218" y="4320"/>
                    <a:pt x="10800" y="4320"/>
                  </a:cubicBezTo>
                  <a:moveTo>
                    <a:pt x="10800" y="21599"/>
                  </a:moveTo>
                  <a:cubicBezTo>
                    <a:pt x="16752" y="21599"/>
                    <a:pt x="21600" y="16756"/>
                    <a:pt x="21600" y="10800"/>
                  </a:cubicBezTo>
                  <a:cubicBezTo>
                    <a:pt x="21600" y="4843"/>
                    <a:pt x="16752" y="0"/>
                    <a:pt x="10800" y="0"/>
                  </a:cubicBezTo>
                  <a:cubicBezTo>
                    <a:pt x="4847" y="0"/>
                    <a:pt x="0" y="4843"/>
                    <a:pt x="0" y="10800"/>
                  </a:cubicBezTo>
                  <a:cubicBezTo>
                    <a:pt x="0" y="16756"/>
                    <a:pt x="4847" y="21599"/>
                    <a:pt x="10800" y="21599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78" name="AutoShape 39"/>
            <p:cNvSpPr/>
            <p:nvPr/>
          </p:nvSpPr>
          <p:spPr bwMode="auto">
            <a:xfrm>
              <a:off x="3614533" y="1240733"/>
              <a:ext cx="78624" cy="8087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7279"/>
                  </a:moveTo>
                  <a:cubicBezTo>
                    <a:pt x="7218" y="17279"/>
                    <a:pt x="4320" y="14377"/>
                    <a:pt x="4320" y="10800"/>
                  </a:cubicBezTo>
                  <a:cubicBezTo>
                    <a:pt x="4320" y="7222"/>
                    <a:pt x="7218" y="4320"/>
                    <a:pt x="10800" y="4320"/>
                  </a:cubicBezTo>
                  <a:cubicBezTo>
                    <a:pt x="14381" y="4320"/>
                    <a:pt x="17280" y="7222"/>
                    <a:pt x="17280" y="10800"/>
                  </a:cubicBezTo>
                  <a:cubicBezTo>
                    <a:pt x="17280" y="14377"/>
                    <a:pt x="14381" y="17279"/>
                    <a:pt x="10800" y="17279"/>
                  </a:cubicBezTo>
                  <a:moveTo>
                    <a:pt x="10800" y="0"/>
                  </a:moveTo>
                  <a:cubicBezTo>
                    <a:pt x="4847" y="0"/>
                    <a:pt x="0" y="4843"/>
                    <a:pt x="0" y="10800"/>
                  </a:cubicBezTo>
                  <a:cubicBezTo>
                    <a:pt x="0" y="16756"/>
                    <a:pt x="4847" y="21599"/>
                    <a:pt x="10800" y="21599"/>
                  </a:cubicBezTo>
                  <a:cubicBezTo>
                    <a:pt x="16752" y="21599"/>
                    <a:pt x="21600" y="16756"/>
                    <a:pt x="21600" y="10800"/>
                  </a:cubicBezTo>
                  <a:cubicBezTo>
                    <a:pt x="21600" y="4843"/>
                    <a:pt x="16752" y="0"/>
                    <a:pt x="1080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79" name="AutoShape 40"/>
            <p:cNvSpPr/>
            <p:nvPr/>
          </p:nvSpPr>
          <p:spPr bwMode="auto">
            <a:xfrm>
              <a:off x="3311264" y="1481100"/>
              <a:ext cx="65147" cy="629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5400"/>
                  </a:moveTo>
                  <a:cubicBezTo>
                    <a:pt x="13779" y="5400"/>
                    <a:pt x="16199" y="7815"/>
                    <a:pt x="16199" y="10800"/>
                  </a:cubicBezTo>
                  <a:cubicBezTo>
                    <a:pt x="16199" y="13784"/>
                    <a:pt x="13779" y="16200"/>
                    <a:pt x="10800" y="16200"/>
                  </a:cubicBezTo>
                  <a:cubicBezTo>
                    <a:pt x="7820" y="16200"/>
                    <a:pt x="5399" y="13784"/>
                    <a:pt x="5399" y="10800"/>
                  </a:cubicBezTo>
                  <a:cubicBezTo>
                    <a:pt x="5399" y="7815"/>
                    <a:pt x="7820" y="5400"/>
                    <a:pt x="10800" y="5400"/>
                  </a:cubicBezTo>
                  <a:moveTo>
                    <a:pt x="0" y="10800"/>
                  </a:moveTo>
                  <a:cubicBezTo>
                    <a:pt x="0" y="16753"/>
                    <a:pt x="4843" y="21599"/>
                    <a:pt x="10800" y="21599"/>
                  </a:cubicBezTo>
                  <a:cubicBezTo>
                    <a:pt x="16756" y="21599"/>
                    <a:pt x="21600" y="16753"/>
                    <a:pt x="21600" y="10800"/>
                  </a:cubicBezTo>
                  <a:cubicBezTo>
                    <a:pt x="21600" y="4846"/>
                    <a:pt x="16756" y="0"/>
                    <a:pt x="10800" y="0"/>
                  </a:cubicBezTo>
                  <a:cubicBezTo>
                    <a:pt x="4843" y="0"/>
                    <a:pt x="0" y="4846"/>
                    <a:pt x="0" y="1080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80" name="AutoShape 41"/>
            <p:cNvSpPr/>
            <p:nvPr/>
          </p:nvSpPr>
          <p:spPr bwMode="auto">
            <a:xfrm>
              <a:off x="3376411" y="1591176"/>
              <a:ext cx="31450" cy="314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58" y="21599"/>
                    <a:pt x="21600" y="16769"/>
                    <a:pt x="21600" y="10800"/>
                  </a:cubicBezTo>
                  <a:cubicBezTo>
                    <a:pt x="21600" y="4830"/>
                    <a:pt x="16758" y="0"/>
                    <a:pt x="10800" y="0"/>
                  </a:cubicBezTo>
                  <a:cubicBezTo>
                    <a:pt x="4841" y="0"/>
                    <a:pt x="0" y="4830"/>
                    <a:pt x="0" y="10800"/>
                  </a:cubicBezTo>
                  <a:cubicBezTo>
                    <a:pt x="0" y="16769"/>
                    <a:pt x="4841" y="21599"/>
                    <a:pt x="10800" y="21599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81" name="AutoShape 42"/>
            <p:cNvSpPr/>
            <p:nvPr/>
          </p:nvSpPr>
          <p:spPr bwMode="auto">
            <a:xfrm>
              <a:off x="3630257" y="1353055"/>
              <a:ext cx="31450" cy="314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41" y="0"/>
                    <a:pt x="0" y="4830"/>
                    <a:pt x="0" y="10800"/>
                  </a:cubicBezTo>
                  <a:cubicBezTo>
                    <a:pt x="0" y="16769"/>
                    <a:pt x="4841" y="21599"/>
                    <a:pt x="10800" y="21599"/>
                  </a:cubicBezTo>
                  <a:cubicBezTo>
                    <a:pt x="16758" y="21599"/>
                    <a:pt x="21600" y="16769"/>
                    <a:pt x="21600" y="10800"/>
                  </a:cubicBezTo>
                  <a:cubicBezTo>
                    <a:pt x="21600" y="4830"/>
                    <a:pt x="16758" y="0"/>
                    <a:pt x="1080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grpSp>
        <p:nvGrpSpPr>
          <p:cNvPr id="82" name="组合 81"/>
          <p:cNvGrpSpPr/>
          <p:nvPr/>
        </p:nvGrpSpPr>
        <p:grpSpPr>
          <a:xfrm>
            <a:off x="5480102" y="3530442"/>
            <a:ext cx="508245" cy="508245"/>
            <a:chOff x="5497593" y="3543869"/>
            <a:chExt cx="508245" cy="508245"/>
          </a:xfrm>
        </p:grpSpPr>
        <p:sp>
          <p:nvSpPr>
            <p:cNvPr id="83" name="AutoShape 56"/>
            <p:cNvSpPr/>
            <p:nvPr/>
          </p:nvSpPr>
          <p:spPr bwMode="auto">
            <a:xfrm>
              <a:off x="5497593" y="3543869"/>
              <a:ext cx="158988" cy="50824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7316"/>
                  </a:moveTo>
                  <a:cubicBezTo>
                    <a:pt x="16954" y="7352"/>
                    <a:pt x="16923" y="7387"/>
                    <a:pt x="16883" y="7423"/>
                  </a:cubicBezTo>
                  <a:cubicBezTo>
                    <a:pt x="16677" y="7601"/>
                    <a:pt x="16414" y="7770"/>
                    <a:pt x="16066" y="7920"/>
                  </a:cubicBezTo>
                  <a:cubicBezTo>
                    <a:pt x="16057" y="7924"/>
                    <a:pt x="16044" y="7927"/>
                    <a:pt x="16038" y="7931"/>
                  </a:cubicBezTo>
                  <a:cubicBezTo>
                    <a:pt x="15662" y="8092"/>
                    <a:pt x="15214" y="8234"/>
                    <a:pt x="14705" y="8354"/>
                  </a:cubicBezTo>
                  <a:cubicBezTo>
                    <a:pt x="14697" y="8357"/>
                    <a:pt x="14692" y="8358"/>
                    <a:pt x="14686" y="8359"/>
                  </a:cubicBezTo>
                  <a:cubicBezTo>
                    <a:pt x="14163" y="8482"/>
                    <a:pt x="13584" y="8581"/>
                    <a:pt x="12960" y="8649"/>
                  </a:cubicBezTo>
                  <a:cubicBezTo>
                    <a:pt x="12279" y="8726"/>
                    <a:pt x="11560" y="8774"/>
                    <a:pt x="10800" y="8774"/>
                  </a:cubicBezTo>
                  <a:cubicBezTo>
                    <a:pt x="10037" y="8774"/>
                    <a:pt x="9318" y="8726"/>
                    <a:pt x="8640" y="8649"/>
                  </a:cubicBezTo>
                  <a:cubicBezTo>
                    <a:pt x="8016" y="8581"/>
                    <a:pt x="7435" y="8482"/>
                    <a:pt x="6914" y="8359"/>
                  </a:cubicBezTo>
                  <a:cubicBezTo>
                    <a:pt x="6908" y="8358"/>
                    <a:pt x="6901" y="8357"/>
                    <a:pt x="6893" y="8354"/>
                  </a:cubicBezTo>
                  <a:cubicBezTo>
                    <a:pt x="6385" y="8234"/>
                    <a:pt x="5937" y="8092"/>
                    <a:pt x="5562" y="7931"/>
                  </a:cubicBezTo>
                  <a:cubicBezTo>
                    <a:pt x="5553" y="7927"/>
                    <a:pt x="5541" y="7924"/>
                    <a:pt x="5531" y="7920"/>
                  </a:cubicBezTo>
                  <a:cubicBezTo>
                    <a:pt x="5184" y="7770"/>
                    <a:pt x="4921" y="7601"/>
                    <a:pt x="4715" y="7423"/>
                  </a:cubicBezTo>
                  <a:cubicBezTo>
                    <a:pt x="4676" y="7387"/>
                    <a:pt x="4644" y="7352"/>
                    <a:pt x="4612" y="7316"/>
                  </a:cubicBezTo>
                  <a:cubicBezTo>
                    <a:pt x="4437" y="7136"/>
                    <a:pt x="4320" y="6947"/>
                    <a:pt x="4320" y="6750"/>
                  </a:cubicBezTo>
                  <a:cubicBezTo>
                    <a:pt x="4320" y="6550"/>
                    <a:pt x="4437" y="6362"/>
                    <a:pt x="4612" y="6181"/>
                  </a:cubicBezTo>
                  <a:cubicBezTo>
                    <a:pt x="4644" y="6146"/>
                    <a:pt x="4676" y="6110"/>
                    <a:pt x="4715" y="6076"/>
                  </a:cubicBezTo>
                  <a:cubicBezTo>
                    <a:pt x="4921" y="5898"/>
                    <a:pt x="5184" y="5729"/>
                    <a:pt x="5531" y="5577"/>
                  </a:cubicBezTo>
                  <a:cubicBezTo>
                    <a:pt x="5541" y="5574"/>
                    <a:pt x="5553" y="5571"/>
                    <a:pt x="5562" y="5567"/>
                  </a:cubicBezTo>
                  <a:cubicBezTo>
                    <a:pt x="5937" y="5407"/>
                    <a:pt x="6385" y="5264"/>
                    <a:pt x="6893" y="5144"/>
                  </a:cubicBezTo>
                  <a:cubicBezTo>
                    <a:pt x="6901" y="5142"/>
                    <a:pt x="6908" y="5140"/>
                    <a:pt x="6914" y="5138"/>
                  </a:cubicBezTo>
                  <a:cubicBezTo>
                    <a:pt x="7435" y="5017"/>
                    <a:pt x="8016" y="4918"/>
                    <a:pt x="8640" y="4848"/>
                  </a:cubicBezTo>
                  <a:cubicBezTo>
                    <a:pt x="9318" y="4773"/>
                    <a:pt x="10037" y="4725"/>
                    <a:pt x="10800" y="4725"/>
                  </a:cubicBezTo>
                  <a:cubicBezTo>
                    <a:pt x="11560" y="4725"/>
                    <a:pt x="12279" y="4773"/>
                    <a:pt x="12960" y="4848"/>
                  </a:cubicBezTo>
                  <a:cubicBezTo>
                    <a:pt x="13584" y="4918"/>
                    <a:pt x="14163" y="5017"/>
                    <a:pt x="14686" y="5138"/>
                  </a:cubicBezTo>
                  <a:cubicBezTo>
                    <a:pt x="14692" y="5140"/>
                    <a:pt x="14697" y="5142"/>
                    <a:pt x="14705" y="5144"/>
                  </a:cubicBezTo>
                  <a:cubicBezTo>
                    <a:pt x="15214" y="5264"/>
                    <a:pt x="15662" y="5407"/>
                    <a:pt x="16038" y="5567"/>
                  </a:cubicBezTo>
                  <a:cubicBezTo>
                    <a:pt x="16044" y="5571"/>
                    <a:pt x="16057" y="5574"/>
                    <a:pt x="16066" y="5577"/>
                  </a:cubicBezTo>
                  <a:cubicBezTo>
                    <a:pt x="16414" y="5729"/>
                    <a:pt x="16677" y="5898"/>
                    <a:pt x="16883" y="6076"/>
                  </a:cubicBezTo>
                  <a:cubicBezTo>
                    <a:pt x="16923" y="6110"/>
                    <a:pt x="16954" y="6146"/>
                    <a:pt x="16988" y="6181"/>
                  </a:cubicBezTo>
                  <a:cubicBezTo>
                    <a:pt x="17161" y="6362"/>
                    <a:pt x="17280" y="6550"/>
                    <a:pt x="17280" y="6750"/>
                  </a:cubicBezTo>
                  <a:cubicBezTo>
                    <a:pt x="17280" y="6947"/>
                    <a:pt x="17161" y="7136"/>
                    <a:pt x="16988" y="73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0056"/>
                  </a:lnTo>
                  <a:cubicBezTo>
                    <a:pt x="9338" y="10101"/>
                    <a:pt x="10059" y="10124"/>
                    <a:pt x="10800" y="10124"/>
                  </a:cubicBezTo>
                  <a:cubicBezTo>
                    <a:pt x="11541" y="10124"/>
                    <a:pt x="12262" y="10101"/>
                    <a:pt x="12960" y="10056"/>
                  </a:cubicBezTo>
                  <a:cubicBezTo>
                    <a:pt x="12960" y="100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3442"/>
                  </a:lnTo>
                  <a:cubicBezTo>
                    <a:pt x="12262" y="3398"/>
                    <a:pt x="11541" y="3375"/>
                    <a:pt x="10800" y="3375"/>
                  </a:cubicBezTo>
                  <a:cubicBezTo>
                    <a:pt x="10059" y="3375"/>
                    <a:pt x="9338" y="3398"/>
                    <a:pt x="8640" y="3442"/>
                  </a:cubicBezTo>
                  <a:cubicBezTo>
                    <a:pt x="8640" y="3442"/>
                    <a:pt x="8640" y="2025"/>
                    <a:pt x="8640" y="2025"/>
                  </a:cubicBezTo>
                  <a:close/>
                  <a:moveTo>
                    <a:pt x="17280" y="40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4064"/>
                  </a:lnTo>
                  <a:cubicBezTo>
                    <a:pt x="1710" y="4681"/>
                    <a:pt x="0" y="5649"/>
                    <a:pt x="0" y="6750"/>
                  </a:cubicBezTo>
                  <a:cubicBezTo>
                    <a:pt x="0" y="7850"/>
                    <a:pt x="1710" y="8818"/>
                    <a:pt x="4320" y="94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9434"/>
                  </a:lnTo>
                  <a:cubicBezTo>
                    <a:pt x="19889" y="8818"/>
                    <a:pt x="21600" y="7850"/>
                    <a:pt x="21600" y="6750"/>
                  </a:cubicBezTo>
                  <a:cubicBezTo>
                    <a:pt x="21600" y="5649"/>
                    <a:pt x="19889" y="4681"/>
                    <a:pt x="17280" y="406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84" name="AutoShape 57"/>
            <p:cNvSpPr/>
            <p:nvPr/>
          </p:nvSpPr>
          <p:spPr bwMode="auto">
            <a:xfrm>
              <a:off x="5846850" y="3543869"/>
              <a:ext cx="158988" cy="50824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7316"/>
                  </a:moveTo>
                  <a:cubicBezTo>
                    <a:pt x="16954" y="7352"/>
                    <a:pt x="16923" y="7387"/>
                    <a:pt x="16883" y="7423"/>
                  </a:cubicBezTo>
                  <a:cubicBezTo>
                    <a:pt x="16677" y="7601"/>
                    <a:pt x="16414" y="7770"/>
                    <a:pt x="16066" y="7920"/>
                  </a:cubicBezTo>
                  <a:cubicBezTo>
                    <a:pt x="16057" y="7924"/>
                    <a:pt x="16044" y="7927"/>
                    <a:pt x="16038" y="7931"/>
                  </a:cubicBezTo>
                  <a:cubicBezTo>
                    <a:pt x="15662" y="8092"/>
                    <a:pt x="15214" y="8234"/>
                    <a:pt x="14705" y="8354"/>
                  </a:cubicBezTo>
                  <a:cubicBezTo>
                    <a:pt x="14697" y="8357"/>
                    <a:pt x="14692" y="8358"/>
                    <a:pt x="14686" y="8359"/>
                  </a:cubicBezTo>
                  <a:cubicBezTo>
                    <a:pt x="14163" y="8482"/>
                    <a:pt x="13584" y="8581"/>
                    <a:pt x="12960" y="8649"/>
                  </a:cubicBezTo>
                  <a:cubicBezTo>
                    <a:pt x="12279" y="8726"/>
                    <a:pt x="11560" y="8774"/>
                    <a:pt x="10800" y="8774"/>
                  </a:cubicBezTo>
                  <a:cubicBezTo>
                    <a:pt x="10037" y="8774"/>
                    <a:pt x="9318" y="8726"/>
                    <a:pt x="8640" y="8649"/>
                  </a:cubicBezTo>
                  <a:cubicBezTo>
                    <a:pt x="8016" y="8581"/>
                    <a:pt x="7435" y="8482"/>
                    <a:pt x="6914" y="8359"/>
                  </a:cubicBezTo>
                  <a:cubicBezTo>
                    <a:pt x="6908" y="8358"/>
                    <a:pt x="6901" y="8357"/>
                    <a:pt x="6893" y="8354"/>
                  </a:cubicBezTo>
                  <a:cubicBezTo>
                    <a:pt x="6385" y="8234"/>
                    <a:pt x="5937" y="8092"/>
                    <a:pt x="5562" y="7931"/>
                  </a:cubicBezTo>
                  <a:cubicBezTo>
                    <a:pt x="5553" y="7927"/>
                    <a:pt x="5541" y="7924"/>
                    <a:pt x="5531" y="7920"/>
                  </a:cubicBezTo>
                  <a:cubicBezTo>
                    <a:pt x="5184" y="7770"/>
                    <a:pt x="4921" y="7601"/>
                    <a:pt x="4715" y="7423"/>
                  </a:cubicBezTo>
                  <a:cubicBezTo>
                    <a:pt x="4676" y="7387"/>
                    <a:pt x="4644" y="7352"/>
                    <a:pt x="4612" y="7316"/>
                  </a:cubicBezTo>
                  <a:cubicBezTo>
                    <a:pt x="4437" y="7136"/>
                    <a:pt x="4320" y="6947"/>
                    <a:pt x="4320" y="6750"/>
                  </a:cubicBezTo>
                  <a:cubicBezTo>
                    <a:pt x="4320" y="6550"/>
                    <a:pt x="4437" y="6362"/>
                    <a:pt x="4612" y="6181"/>
                  </a:cubicBezTo>
                  <a:cubicBezTo>
                    <a:pt x="4644" y="6146"/>
                    <a:pt x="4676" y="6110"/>
                    <a:pt x="4715" y="6076"/>
                  </a:cubicBezTo>
                  <a:cubicBezTo>
                    <a:pt x="4921" y="5898"/>
                    <a:pt x="5184" y="5729"/>
                    <a:pt x="5531" y="5577"/>
                  </a:cubicBezTo>
                  <a:cubicBezTo>
                    <a:pt x="5541" y="5574"/>
                    <a:pt x="5553" y="5571"/>
                    <a:pt x="5562" y="5567"/>
                  </a:cubicBezTo>
                  <a:cubicBezTo>
                    <a:pt x="5937" y="5407"/>
                    <a:pt x="6385" y="5264"/>
                    <a:pt x="6893" y="5144"/>
                  </a:cubicBezTo>
                  <a:cubicBezTo>
                    <a:pt x="6901" y="5142"/>
                    <a:pt x="6908" y="5140"/>
                    <a:pt x="6914" y="5138"/>
                  </a:cubicBezTo>
                  <a:cubicBezTo>
                    <a:pt x="7435" y="5017"/>
                    <a:pt x="8016" y="4918"/>
                    <a:pt x="8640" y="4848"/>
                  </a:cubicBezTo>
                  <a:cubicBezTo>
                    <a:pt x="9318" y="4773"/>
                    <a:pt x="10037" y="4725"/>
                    <a:pt x="10800" y="4725"/>
                  </a:cubicBezTo>
                  <a:cubicBezTo>
                    <a:pt x="11560" y="4725"/>
                    <a:pt x="12279" y="4773"/>
                    <a:pt x="12960" y="4848"/>
                  </a:cubicBezTo>
                  <a:cubicBezTo>
                    <a:pt x="13584" y="4918"/>
                    <a:pt x="14163" y="5017"/>
                    <a:pt x="14686" y="5138"/>
                  </a:cubicBezTo>
                  <a:cubicBezTo>
                    <a:pt x="14692" y="5140"/>
                    <a:pt x="14697" y="5142"/>
                    <a:pt x="14705" y="5144"/>
                  </a:cubicBezTo>
                  <a:cubicBezTo>
                    <a:pt x="15214" y="5264"/>
                    <a:pt x="15662" y="5407"/>
                    <a:pt x="16038" y="5567"/>
                  </a:cubicBezTo>
                  <a:cubicBezTo>
                    <a:pt x="16044" y="5571"/>
                    <a:pt x="16057" y="5574"/>
                    <a:pt x="16066" y="5577"/>
                  </a:cubicBezTo>
                  <a:cubicBezTo>
                    <a:pt x="16414" y="5729"/>
                    <a:pt x="16677" y="5898"/>
                    <a:pt x="16883" y="6076"/>
                  </a:cubicBezTo>
                  <a:cubicBezTo>
                    <a:pt x="16923" y="6110"/>
                    <a:pt x="16954" y="6146"/>
                    <a:pt x="16988" y="6181"/>
                  </a:cubicBezTo>
                  <a:cubicBezTo>
                    <a:pt x="17161" y="6362"/>
                    <a:pt x="17280" y="6550"/>
                    <a:pt x="17280" y="6750"/>
                  </a:cubicBezTo>
                  <a:cubicBezTo>
                    <a:pt x="17280" y="6947"/>
                    <a:pt x="17161" y="7136"/>
                    <a:pt x="16988" y="73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0056"/>
                  </a:lnTo>
                  <a:cubicBezTo>
                    <a:pt x="9338" y="10101"/>
                    <a:pt x="10059" y="10124"/>
                    <a:pt x="10800" y="10124"/>
                  </a:cubicBezTo>
                  <a:cubicBezTo>
                    <a:pt x="11541" y="10124"/>
                    <a:pt x="12262" y="10101"/>
                    <a:pt x="12960" y="10056"/>
                  </a:cubicBezTo>
                  <a:cubicBezTo>
                    <a:pt x="12960" y="100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3442"/>
                  </a:lnTo>
                  <a:cubicBezTo>
                    <a:pt x="12262" y="3398"/>
                    <a:pt x="11541" y="3375"/>
                    <a:pt x="10800" y="3375"/>
                  </a:cubicBezTo>
                  <a:cubicBezTo>
                    <a:pt x="10059" y="3375"/>
                    <a:pt x="9338" y="3398"/>
                    <a:pt x="8640" y="3442"/>
                  </a:cubicBezTo>
                  <a:cubicBezTo>
                    <a:pt x="8640" y="3442"/>
                    <a:pt x="8640" y="2025"/>
                    <a:pt x="8640" y="2025"/>
                  </a:cubicBezTo>
                  <a:close/>
                  <a:moveTo>
                    <a:pt x="17280" y="40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4064"/>
                  </a:lnTo>
                  <a:cubicBezTo>
                    <a:pt x="1710" y="4681"/>
                    <a:pt x="0" y="5649"/>
                    <a:pt x="0" y="6750"/>
                  </a:cubicBezTo>
                  <a:cubicBezTo>
                    <a:pt x="0" y="7850"/>
                    <a:pt x="1710" y="8818"/>
                    <a:pt x="4320" y="94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9434"/>
                  </a:lnTo>
                  <a:cubicBezTo>
                    <a:pt x="19889" y="8818"/>
                    <a:pt x="21600" y="7850"/>
                    <a:pt x="21600" y="6750"/>
                  </a:cubicBezTo>
                  <a:cubicBezTo>
                    <a:pt x="21600" y="5649"/>
                    <a:pt x="19889" y="4681"/>
                    <a:pt x="17280" y="406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85" name="AutoShape 58"/>
            <p:cNvSpPr/>
            <p:nvPr/>
          </p:nvSpPr>
          <p:spPr bwMode="auto">
            <a:xfrm>
              <a:off x="5672222" y="3543869"/>
              <a:ext cx="158991" cy="50824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15416"/>
                  </a:moveTo>
                  <a:cubicBezTo>
                    <a:pt x="16954" y="15452"/>
                    <a:pt x="16923" y="15487"/>
                    <a:pt x="16883" y="15523"/>
                  </a:cubicBezTo>
                  <a:cubicBezTo>
                    <a:pt x="16677" y="15701"/>
                    <a:pt x="16414" y="15870"/>
                    <a:pt x="16066" y="16020"/>
                  </a:cubicBezTo>
                  <a:cubicBezTo>
                    <a:pt x="16057" y="16024"/>
                    <a:pt x="16044" y="16027"/>
                    <a:pt x="16038" y="16031"/>
                  </a:cubicBezTo>
                  <a:cubicBezTo>
                    <a:pt x="15662" y="16192"/>
                    <a:pt x="15214" y="16334"/>
                    <a:pt x="14705" y="16454"/>
                  </a:cubicBezTo>
                  <a:cubicBezTo>
                    <a:pt x="14697" y="16457"/>
                    <a:pt x="14692" y="16458"/>
                    <a:pt x="14686" y="16459"/>
                  </a:cubicBezTo>
                  <a:cubicBezTo>
                    <a:pt x="14163" y="16582"/>
                    <a:pt x="13584" y="16681"/>
                    <a:pt x="12960" y="16749"/>
                  </a:cubicBezTo>
                  <a:cubicBezTo>
                    <a:pt x="12279" y="16826"/>
                    <a:pt x="11560" y="16875"/>
                    <a:pt x="10800" y="16875"/>
                  </a:cubicBezTo>
                  <a:cubicBezTo>
                    <a:pt x="10037" y="16875"/>
                    <a:pt x="9318" y="16826"/>
                    <a:pt x="8640" y="16749"/>
                  </a:cubicBezTo>
                  <a:cubicBezTo>
                    <a:pt x="8016" y="16681"/>
                    <a:pt x="7435" y="16582"/>
                    <a:pt x="6914" y="16459"/>
                  </a:cubicBezTo>
                  <a:cubicBezTo>
                    <a:pt x="6908" y="16458"/>
                    <a:pt x="6901" y="16457"/>
                    <a:pt x="6893" y="16454"/>
                  </a:cubicBezTo>
                  <a:cubicBezTo>
                    <a:pt x="6385" y="16334"/>
                    <a:pt x="5937" y="16192"/>
                    <a:pt x="5562" y="16031"/>
                  </a:cubicBezTo>
                  <a:cubicBezTo>
                    <a:pt x="5553" y="16027"/>
                    <a:pt x="5541" y="16024"/>
                    <a:pt x="5531" y="16020"/>
                  </a:cubicBezTo>
                  <a:cubicBezTo>
                    <a:pt x="5184" y="15870"/>
                    <a:pt x="4921" y="15701"/>
                    <a:pt x="4715" y="15523"/>
                  </a:cubicBezTo>
                  <a:cubicBezTo>
                    <a:pt x="4676" y="15487"/>
                    <a:pt x="4644" y="15452"/>
                    <a:pt x="4612" y="15416"/>
                  </a:cubicBezTo>
                  <a:cubicBezTo>
                    <a:pt x="4437" y="15236"/>
                    <a:pt x="4320" y="15047"/>
                    <a:pt x="4320" y="14850"/>
                  </a:cubicBezTo>
                  <a:cubicBezTo>
                    <a:pt x="4320" y="14650"/>
                    <a:pt x="4437" y="14462"/>
                    <a:pt x="4612" y="14281"/>
                  </a:cubicBezTo>
                  <a:cubicBezTo>
                    <a:pt x="4644" y="14246"/>
                    <a:pt x="4676" y="14210"/>
                    <a:pt x="4715" y="14176"/>
                  </a:cubicBezTo>
                  <a:cubicBezTo>
                    <a:pt x="4921" y="13998"/>
                    <a:pt x="5184" y="13829"/>
                    <a:pt x="5531" y="13677"/>
                  </a:cubicBezTo>
                  <a:cubicBezTo>
                    <a:pt x="5541" y="13674"/>
                    <a:pt x="5553" y="13671"/>
                    <a:pt x="5562" y="13667"/>
                  </a:cubicBezTo>
                  <a:cubicBezTo>
                    <a:pt x="5937" y="13507"/>
                    <a:pt x="6385" y="13364"/>
                    <a:pt x="6893" y="13244"/>
                  </a:cubicBezTo>
                  <a:cubicBezTo>
                    <a:pt x="6901" y="13242"/>
                    <a:pt x="6908" y="13240"/>
                    <a:pt x="6914" y="13238"/>
                  </a:cubicBezTo>
                  <a:cubicBezTo>
                    <a:pt x="7435" y="13117"/>
                    <a:pt x="8016" y="13018"/>
                    <a:pt x="8640" y="12948"/>
                  </a:cubicBezTo>
                  <a:cubicBezTo>
                    <a:pt x="9318" y="12873"/>
                    <a:pt x="10037" y="12825"/>
                    <a:pt x="10800" y="12825"/>
                  </a:cubicBezTo>
                  <a:cubicBezTo>
                    <a:pt x="11560" y="12825"/>
                    <a:pt x="12279" y="12873"/>
                    <a:pt x="12960" y="12948"/>
                  </a:cubicBezTo>
                  <a:cubicBezTo>
                    <a:pt x="13584" y="13018"/>
                    <a:pt x="14163" y="13117"/>
                    <a:pt x="14686" y="13238"/>
                  </a:cubicBezTo>
                  <a:cubicBezTo>
                    <a:pt x="14692" y="13240"/>
                    <a:pt x="14697" y="13242"/>
                    <a:pt x="14705" y="13244"/>
                  </a:cubicBezTo>
                  <a:cubicBezTo>
                    <a:pt x="15214" y="13364"/>
                    <a:pt x="15662" y="13507"/>
                    <a:pt x="16038" y="13667"/>
                  </a:cubicBezTo>
                  <a:cubicBezTo>
                    <a:pt x="16044" y="13671"/>
                    <a:pt x="16057" y="13674"/>
                    <a:pt x="16066" y="13677"/>
                  </a:cubicBezTo>
                  <a:cubicBezTo>
                    <a:pt x="16414" y="13829"/>
                    <a:pt x="16677" y="13998"/>
                    <a:pt x="16883" y="14176"/>
                  </a:cubicBezTo>
                  <a:cubicBezTo>
                    <a:pt x="16923" y="14210"/>
                    <a:pt x="16954" y="14246"/>
                    <a:pt x="16988" y="14281"/>
                  </a:cubicBezTo>
                  <a:cubicBezTo>
                    <a:pt x="17161" y="14462"/>
                    <a:pt x="17280" y="14650"/>
                    <a:pt x="17280" y="14850"/>
                  </a:cubicBezTo>
                  <a:cubicBezTo>
                    <a:pt x="17280" y="15047"/>
                    <a:pt x="17161" y="15236"/>
                    <a:pt x="16988" y="154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8156"/>
                  </a:lnTo>
                  <a:cubicBezTo>
                    <a:pt x="9338" y="18201"/>
                    <a:pt x="10059" y="18225"/>
                    <a:pt x="10800" y="18225"/>
                  </a:cubicBezTo>
                  <a:cubicBezTo>
                    <a:pt x="11541" y="18225"/>
                    <a:pt x="12262" y="18201"/>
                    <a:pt x="12960" y="18156"/>
                  </a:cubicBezTo>
                  <a:cubicBezTo>
                    <a:pt x="12960" y="181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11542"/>
                  </a:lnTo>
                  <a:cubicBezTo>
                    <a:pt x="12262" y="11498"/>
                    <a:pt x="11541" y="11475"/>
                    <a:pt x="10800" y="11475"/>
                  </a:cubicBezTo>
                  <a:cubicBezTo>
                    <a:pt x="10059" y="11475"/>
                    <a:pt x="9338" y="11498"/>
                    <a:pt x="8640" y="11542"/>
                  </a:cubicBezTo>
                  <a:cubicBezTo>
                    <a:pt x="8640" y="11542"/>
                    <a:pt x="8640" y="2025"/>
                    <a:pt x="8640" y="2025"/>
                  </a:cubicBezTo>
                  <a:close/>
                  <a:moveTo>
                    <a:pt x="17280" y="121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12164"/>
                  </a:lnTo>
                  <a:cubicBezTo>
                    <a:pt x="1710" y="12781"/>
                    <a:pt x="0" y="13749"/>
                    <a:pt x="0" y="14850"/>
                  </a:cubicBezTo>
                  <a:cubicBezTo>
                    <a:pt x="0" y="15950"/>
                    <a:pt x="1710" y="16918"/>
                    <a:pt x="4320" y="175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17534"/>
                  </a:lnTo>
                  <a:cubicBezTo>
                    <a:pt x="19889" y="16918"/>
                    <a:pt x="21600" y="15950"/>
                    <a:pt x="21600" y="14850"/>
                  </a:cubicBezTo>
                  <a:cubicBezTo>
                    <a:pt x="21600" y="13749"/>
                    <a:pt x="19889" y="12781"/>
                    <a:pt x="17280" y="1216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sp>
        <p:nvSpPr>
          <p:cNvPr id="86" name="Oval 11"/>
          <p:cNvSpPr>
            <a:spLocks noChangeArrowheads="1"/>
          </p:cNvSpPr>
          <p:nvPr/>
        </p:nvSpPr>
        <p:spPr bwMode="auto">
          <a:xfrm flipV="1">
            <a:off x="7588897" y="979542"/>
            <a:ext cx="958083" cy="96035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微软雅黑" panose="020B0503020204020204" pitchFamily="34" charset="-122"/>
            </a:endParaRPr>
          </a:p>
        </p:txBody>
      </p:sp>
      <p:sp>
        <p:nvSpPr>
          <p:cNvPr id="87" name="AutoShape 112"/>
          <p:cNvSpPr/>
          <p:nvPr/>
        </p:nvSpPr>
        <p:spPr bwMode="auto">
          <a:xfrm>
            <a:off x="7812968" y="1205872"/>
            <a:ext cx="509940" cy="507693"/>
          </a:xfrm>
          <a:custGeom>
            <a:avLst/>
            <a:gdLst>
              <a:gd name="T0" fmla="*/ 10510 w 21020"/>
              <a:gd name="T1" fmla="*/ 10800 h 21600"/>
              <a:gd name="T2" fmla="*/ 10510 w 21020"/>
              <a:gd name="T3" fmla="*/ 10800 h 21600"/>
              <a:gd name="T4" fmla="*/ 10510 w 21020"/>
              <a:gd name="T5" fmla="*/ 10800 h 21600"/>
              <a:gd name="T6" fmla="*/ 10510 w 2102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020" h="21600">
                <a:moveTo>
                  <a:pt x="18846" y="7946"/>
                </a:moveTo>
                <a:lnTo>
                  <a:pt x="17740" y="9091"/>
                </a:lnTo>
                <a:cubicBezTo>
                  <a:pt x="17740" y="8939"/>
                  <a:pt x="17758" y="8792"/>
                  <a:pt x="17744" y="8636"/>
                </a:cubicBezTo>
                <a:cubicBezTo>
                  <a:pt x="17629" y="7331"/>
                  <a:pt x="17036" y="6068"/>
                  <a:pt x="16074" y="5080"/>
                </a:cubicBezTo>
                <a:cubicBezTo>
                  <a:pt x="15004" y="3980"/>
                  <a:pt x="13585" y="3348"/>
                  <a:pt x="12180" y="3345"/>
                </a:cubicBezTo>
                <a:lnTo>
                  <a:pt x="13268" y="2218"/>
                </a:lnTo>
                <a:cubicBezTo>
                  <a:pt x="13812" y="1659"/>
                  <a:pt x="14572" y="1350"/>
                  <a:pt x="15403" y="1350"/>
                </a:cubicBezTo>
                <a:cubicBezTo>
                  <a:pt x="16460" y="1350"/>
                  <a:pt x="17546" y="1840"/>
                  <a:pt x="18381" y="2696"/>
                </a:cubicBezTo>
                <a:cubicBezTo>
                  <a:pt x="19165" y="3500"/>
                  <a:pt x="19631" y="4499"/>
                  <a:pt x="19698" y="5510"/>
                </a:cubicBezTo>
                <a:cubicBezTo>
                  <a:pt x="19760" y="6453"/>
                  <a:pt x="19457" y="7317"/>
                  <a:pt x="18846" y="7946"/>
                </a:cubicBezTo>
                <a:moveTo>
                  <a:pt x="5828" y="19329"/>
                </a:moveTo>
                <a:cubicBezTo>
                  <a:pt x="5813" y="18424"/>
                  <a:pt x="5454" y="17481"/>
                  <a:pt x="4730" y="16739"/>
                </a:cubicBezTo>
                <a:cubicBezTo>
                  <a:pt x="4046" y="16034"/>
                  <a:pt x="3150" y="15628"/>
                  <a:pt x="2257" y="15592"/>
                </a:cubicBezTo>
                <a:lnTo>
                  <a:pt x="2911" y="13157"/>
                </a:lnTo>
                <a:cubicBezTo>
                  <a:pt x="2959" y="12995"/>
                  <a:pt x="3052" y="12835"/>
                  <a:pt x="3168" y="12695"/>
                </a:cubicBezTo>
                <a:cubicBezTo>
                  <a:pt x="4485" y="11726"/>
                  <a:pt x="6512" y="12012"/>
                  <a:pt x="7920" y="13460"/>
                </a:cubicBezTo>
                <a:cubicBezTo>
                  <a:pt x="9409" y="14990"/>
                  <a:pt x="9639" y="17230"/>
                  <a:pt x="8492" y="18568"/>
                </a:cubicBezTo>
                <a:cubicBezTo>
                  <a:pt x="8416" y="18609"/>
                  <a:pt x="8339" y="18648"/>
                  <a:pt x="8256" y="18675"/>
                </a:cubicBezTo>
                <a:cubicBezTo>
                  <a:pt x="8256" y="18675"/>
                  <a:pt x="5828" y="19329"/>
                  <a:pt x="5828" y="19329"/>
                </a:cubicBezTo>
                <a:close/>
                <a:moveTo>
                  <a:pt x="2737" y="20164"/>
                </a:moveTo>
                <a:cubicBezTo>
                  <a:pt x="2665" y="20181"/>
                  <a:pt x="2443" y="20239"/>
                  <a:pt x="2291" y="20249"/>
                </a:cubicBezTo>
                <a:cubicBezTo>
                  <a:pt x="1751" y="20244"/>
                  <a:pt x="1313" y="19792"/>
                  <a:pt x="1313" y="19237"/>
                </a:cubicBezTo>
                <a:cubicBezTo>
                  <a:pt x="1321" y="19124"/>
                  <a:pt x="1365" y="18929"/>
                  <a:pt x="1380" y="18857"/>
                </a:cubicBezTo>
                <a:lnTo>
                  <a:pt x="2071" y="16283"/>
                </a:lnTo>
                <a:cubicBezTo>
                  <a:pt x="2822" y="16261"/>
                  <a:pt x="3630" y="16562"/>
                  <a:pt x="4265" y="17215"/>
                </a:cubicBezTo>
                <a:cubicBezTo>
                  <a:pt x="4911" y="17878"/>
                  <a:pt x="5214" y="18725"/>
                  <a:pt x="5181" y="19504"/>
                </a:cubicBezTo>
                <a:cubicBezTo>
                  <a:pt x="5181" y="19504"/>
                  <a:pt x="2737" y="20164"/>
                  <a:pt x="2737" y="20164"/>
                </a:cubicBezTo>
                <a:close/>
                <a:moveTo>
                  <a:pt x="6888" y="11179"/>
                </a:moveTo>
                <a:cubicBezTo>
                  <a:pt x="6280" y="10927"/>
                  <a:pt x="5642" y="10783"/>
                  <a:pt x="5004" y="10774"/>
                </a:cubicBezTo>
                <a:lnTo>
                  <a:pt x="10063" y="5536"/>
                </a:lnTo>
                <a:cubicBezTo>
                  <a:pt x="10838" y="4759"/>
                  <a:pt x="11966" y="4536"/>
                  <a:pt x="13077" y="4819"/>
                </a:cubicBezTo>
                <a:cubicBezTo>
                  <a:pt x="13077" y="4819"/>
                  <a:pt x="6888" y="11179"/>
                  <a:pt x="6888" y="11179"/>
                </a:cubicBezTo>
                <a:close/>
                <a:moveTo>
                  <a:pt x="9717" y="13672"/>
                </a:moveTo>
                <a:cubicBezTo>
                  <a:pt x="9473" y="13258"/>
                  <a:pt x="9194" y="12859"/>
                  <a:pt x="8848" y="12505"/>
                </a:cubicBezTo>
                <a:cubicBezTo>
                  <a:pt x="8447" y="12093"/>
                  <a:pt x="7986" y="11770"/>
                  <a:pt x="7507" y="11498"/>
                </a:cubicBezTo>
                <a:lnTo>
                  <a:pt x="13767" y="5064"/>
                </a:lnTo>
                <a:cubicBezTo>
                  <a:pt x="14259" y="5288"/>
                  <a:pt x="14729" y="5607"/>
                  <a:pt x="15145" y="6035"/>
                </a:cubicBezTo>
                <a:cubicBezTo>
                  <a:pt x="15500" y="6398"/>
                  <a:pt x="15775" y="6806"/>
                  <a:pt x="15987" y="7229"/>
                </a:cubicBezTo>
                <a:cubicBezTo>
                  <a:pt x="15987" y="7229"/>
                  <a:pt x="9717" y="13672"/>
                  <a:pt x="9717" y="13672"/>
                </a:cubicBezTo>
                <a:close/>
                <a:moveTo>
                  <a:pt x="10519" y="16061"/>
                </a:moveTo>
                <a:cubicBezTo>
                  <a:pt x="10465" y="15452"/>
                  <a:pt x="10298" y="14854"/>
                  <a:pt x="10047" y="14288"/>
                </a:cubicBezTo>
                <a:lnTo>
                  <a:pt x="16257" y="7906"/>
                </a:lnTo>
                <a:cubicBezTo>
                  <a:pt x="16637" y="9140"/>
                  <a:pt x="16442" y="10429"/>
                  <a:pt x="15610" y="11284"/>
                </a:cubicBezTo>
                <a:cubicBezTo>
                  <a:pt x="15604" y="11290"/>
                  <a:pt x="15598" y="11293"/>
                  <a:pt x="15593" y="11298"/>
                </a:cubicBezTo>
                <a:lnTo>
                  <a:pt x="15602" y="11306"/>
                </a:lnTo>
                <a:lnTo>
                  <a:pt x="10525" y="16565"/>
                </a:lnTo>
                <a:cubicBezTo>
                  <a:pt x="10527" y="16397"/>
                  <a:pt x="10534" y="16232"/>
                  <a:pt x="10519" y="16061"/>
                </a:cubicBezTo>
                <a:moveTo>
                  <a:pt x="19308" y="1741"/>
                </a:moveTo>
                <a:cubicBezTo>
                  <a:pt x="18228" y="632"/>
                  <a:pt x="16805" y="0"/>
                  <a:pt x="15403" y="0"/>
                </a:cubicBezTo>
                <a:cubicBezTo>
                  <a:pt x="14220" y="0"/>
                  <a:pt x="13131" y="450"/>
                  <a:pt x="12335" y="1266"/>
                </a:cubicBezTo>
                <a:lnTo>
                  <a:pt x="9138" y="4577"/>
                </a:lnTo>
                <a:cubicBezTo>
                  <a:pt x="9129" y="4585"/>
                  <a:pt x="9118" y="4592"/>
                  <a:pt x="9108" y="4602"/>
                </a:cubicBezTo>
                <a:cubicBezTo>
                  <a:pt x="9103" y="4608"/>
                  <a:pt x="9100" y="4614"/>
                  <a:pt x="9095" y="4620"/>
                </a:cubicBezTo>
                <a:lnTo>
                  <a:pt x="9096" y="4621"/>
                </a:lnTo>
                <a:lnTo>
                  <a:pt x="2310" y="11647"/>
                </a:lnTo>
                <a:cubicBezTo>
                  <a:pt x="1998" y="11966"/>
                  <a:pt x="1771" y="12364"/>
                  <a:pt x="1645" y="12797"/>
                </a:cubicBezTo>
                <a:lnTo>
                  <a:pt x="102" y="18541"/>
                </a:lnTo>
                <a:cubicBezTo>
                  <a:pt x="100" y="18557"/>
                  <a:pt x="0" y="19008"/>
                  <a:pt x="0" y="19237"/>
                </a:cubicBezTo>
                <a:cubicBezTo>
                  <a:pt x="0" y="20541"/>
                  <a:pt x="1030" y="21599"/>
                  <a:pt x="2302" y="21599"/>
                </a:cubicBezTo>
                <a:cubicBezTo>
                  <a:pt x="2554" y="21599"/>
                  <a:pt x="3044" y="21475"/>
                  <a:pt x="3062" y="21473"/>
                </a:cubicBezTo>
                <a:lnTo>
                  <a:pt x="8630" y="19969"/>
                </a:lnTo>
                <a:cubicBezTo>
                  <a:pt x="9054" y="19839"/>
                  <a:pt x="9439" y="19604"/>
                  <a:pt x="9750" y="19283"/>
                </a:cubicBezTo>
                <a:lnTo>
                  <a:pt x="19776" y="8899"/>
                </a:lnTo>
                <a:cubicBezTo>
                  <a:pt x="21600" y="7023"/>
                  <a:pt x="21394" y="3881"/>
                  <a:pt x="19308" y="174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ea typeface="微软雅黑" panose="020B0503020204020204" pitchFamily="34" charset="-122"/>
              <a:sym typeface="Gill Sans" charset="0"/>
            </a:endParaRPr>
          </a:p>
        </p:txBody>
      </p:sp>
      <p:grpSp>
        <p:nvGrpSpPr>
          <p:cNvPr id="88" name="组合 87"/>
          <p:cNvGrpSpPr/>
          <p:nvPr/>
        </p:nvGrpSpPr>
        <p:grpSpPr>
          <a:xfrm>
            <a:off x="818991" y="3547883"/>
            <a:ext cx="508245" cy="508245"/>
            <a:chOff x="2473104" y="2145028"/>
            <a:chExt cx="359165" cy="359165"/>
          </a:xfrm>
          <a:solidFill>
            <a:schemeClr val="bg1"/>
          </a:solidFill>
        </p:grpSpPr>
        <p:sp>
          <p:nvSpPr>
            <p:cNvPr id="89" name="AutoShape 126"/>
            <p:cNvSpPr/>
            <p:nvPr/>
          </p:nvSpPr>
          <p:spPr bwMode="auto">
            <a:xfrm>
              <a:off x="2473104" y="2145028"/>
              <a:ext cx="359165" cy="3591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3499" y="14850"/>
                  </a:moveTo>
                  <a:cubicBezTo>
                    <a:pt x="9772" y="14850"/>
                    <a:pt x="6749" y="11827"/>
                    <a:pt x="6749" y="8100"/>
                  </a:cubicBezTo>
                  <a:cubicBezTo>
                    <a:pt x="6749" y="4372"/>
                    <a:pt x="9772" y="1350"/>
                    <a:pt x="13499" y="1350"/>
                  </a:cubicBezTo>
                  <a:cubicBezTo>
                    <a:pt x="17227" y="1350"/>
                    <a:pt x="20249" y="4372"/>
                    <a:pt x="20249" y="8100"/>
                  </a:cubicBezTo>
                  <a:cubicBezTo>
                    <a:pt x="20249" y="11827"/>
                    <a:pt x="17227" y="14850"/>
                    <a:pt x="13499" y="14850"/>
                  </a:cubicBezTo>
                  <a:moveTo>
                    <a:pt x="3236" y="20042"/>
                  </a:moveTo>
                  <a:cubicBezTo>
                    <a:pt x="3019" y="20266"/>
                    <a:pt x="2718" y="20408"/>
                    <a:pt x="2382" y="20408"/>
                  </a:cubicBezTo>
                  <a:cubicBezTo>
                    <a:pt x="1724" y="20408"/>
                    <a:pt x="1191" y="19875"/>
                    <a:pt x="1191" y="19218"/>
                  </a:cubicBezTo>
                  <a:cubicBezTo>
                    <a:pt x="1191" y="18881"/>
                    <a:pt x="1332" y="18580"/>
                    <a:pt x="1557" y="18363"/>
                  </a:cubicBezTo>
                  <a:lnTo>
                    <a:pt x="1551" y="18358"/>
                  </a:lnTo>
                  <a:lnTo>
                    <a:pt x="6996" y="12913"/>
                  </a:lnTo>
                  <a:cubicBezTo>
                    <a:pt x="7472" y="13555"/>
                    <a:pt x="8039" y="14122"/>
                    <a:pt x="8680" y="14599"/>
                  </a:cubicBezTo>
                  <a:cubicBezTo>
                    <a:pt x="8680" y="14599"/>
                    <a:pt x="3236" y="20042"/>
                    <a:pt x="3236" y="20042"/>
                  </a:cubicBezTo>
                  <a:close/>
                  <a:moveTo>
                    <a:pt x="13499" y="0"/>
                  </a:moveTo>
                  <a:cubicBezTo>
                    <a:pt x="9026" y="0"/>
                    <a:pt x="5399" y="3626"/>
                    <a:pt x="5399" y="8100"/>
                  </a:cubicBezTo>
                  <a:cubicBezTo>
                    <a:pt x="5399" y="9467"/>
                    <a:pt x="5742" y="10754"/>
                    <a:pt x="6341" y="11884"/>
                  </a:cubicBezTo>
                  <a:lnTo>
                    <a:pt x="709" y="17515"/>
                  </a:lnTo>
                  <a:lnTo>
                    <a:pt x="713" y="17520"/>
                  </a:lnTo>
                  <a:cubicBezTo>
                    <a:pt x="274" y="17953"/>
                    <a:pt x="0" y="18552"/>
                    <a:pt x="0" y="19218"/>
                  </a:cubicBezTo>
                  <a:cubicBezTo>
                    <a:pt x="0" y="20533"/>
                    <a:pt x="1066" y="21599"/>
                    <a:pt x="2382" y="21599"/>
                  </a:cubicBezTo>
                  <a:cubicBezTo>
                    <a:pt x="3047" y="21599"/>
                    <a:pt x="3647" y="21326"/>
                    <a:pt x="4079" y="20885"/>
                  </a:cubicBezTo>
                  <a:lnTo>
                    <a:pt x="4078" y="20884"/>
                  </a:lnTo>
                  <a:lnTo>
                    <a:pt x="9708" y="15255"/>
                  </a:lnTo>
                  <a:cubicBezTo>
                    <a:pt x="10839" y="15856"/>
                    <a:pt x="12128" y="16200"/>
                    <a:pt x="13499" y="16200"/>
                  </a:cubicBezTo>
                  <a:cubicBezTo>
                    <a:pt x="17973" y="16200"/>
                    <a:pt x="21600" y="12573"/>
                    <a:pt x="21600" y="8100"/>
                  </a:cubicBezTo>
                  <a:cubicBezTo>
                    <a:pt x="21600" y="3626"/>
                    <a:pt x="17973" y="0"/>
                    <a:pt x="134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90" name="AutoShape 127"/>
            <p:cNvSpPr/>
            <p:nvPr/>
          </p:nvSpPr>
          <p:spPr bwMode="auto">
            <a:xfrm>
              <a:off x="2618611" y="2200897"/>
              <a:ext cx="84727" cy="8411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60" y="0"/>
                  </a:moveTo>
                  <a:cubicBezTo>
                    <a:pt x="9025" y="0"/>
                    <a:pt x="0" y="9025"/>
                    <a:pt x="0" y="20160"/>
                  </a:cubicBezTo>
                  <a:cubicBezTo>
                    <a:pt x="0" y="20954"/>
                    <a:pt x="644" y="21600"/>
                    <a:pt x="1440" y="21600"/>
                  </a:cubicBezTo>
                  <a:cubicBezTo>
                    <a:pt x="2235" y="21600"/>
                    <a:pt x="2880" y="20954"/>
                    <a:pt x="2880" y="20160"/>
                  </a:cubicBezTo>
                  <a:cubicBezTo>
                    <a:pt x="2880" y="10618"/>
                    <a:pt x="10617" y="2880"/>
                    <a:pt x="20160" y="2880"/>
                  </a:cubicBezTo>
                  <a:cubicBezTo>
                    <a:pt x="20955" y="2880"/>
                    <a:pt x="21599" y="2234"/>
                    <a:pt x="21599" y="1440"/>
                  </a:cubicBezTo>
                  <a:cubicBezTo>
                    <a:pt x="21599" y="645"/>
                    <a:pt x="20955" y="0"/>
                    <a:pt x="2016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pic>
        <p:nvPicPr>
          <p:cNvPr id="91" name="图片 9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900" y="637540"/>
            <a:ext cx="1299845" cy="342265"/>
          </a:xfrm>
          <a:prstGeom prst="rect">
            <a:avLst/>
          </a:prstGeom>
        </p:spPr>
      </p:pic>
      <p:sp>
        <p:nvSpPr>
          <p:cNvPr id="94" name="矩形 93"/>
          <p:cNvSpPr/>
          <p:nvPr/>
        </p:nvSpPr>
        <p:spPr>
          <a:xfrm>
            <a:off x="7073881" y="3255299"/>
            <a:ext cx="1993620" cy="537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rPr>
              <a:t>总结研究过程与成果</a:t>
            </a:r>
          </a:p>
          <a:p>
            <a:pPr marL="0" marR="0" lvl="0" indent="0" algn="ctr" defTabSz="457200" rtl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rPr>
              <a:t>反复优化论文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rgbClr val="1E23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763F89"/>
              </a:solidFill>
              <a:effectLst/>
              <a:uLnTx/>
              <a:uFillTx/>
              <a:latin typeface="Calibri Light" panose="020F0302020204030204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175" y="4964040"/>
            <a:ext cx="9144000" cy="180000"/>
          </a:xfrm>
          <a:prstGeom prst="rect">
            <a:avLst/>
          </a:prstGeom>
          <a:solidFill>
            <a:srgbClr val="1E23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27710" y="29210"/>
            <a:ext cx="106807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spc="100">
                <a:solidFill>
                  <a:schemeClr val="bg1"/>
                </a:solidFill>
                <a:uFillTx/>
                <a:latin typeface="Times New Roman" panose="02020603050405020304" pitchFamily="18" charset="0"/>
                <a:ea typeface="微软雅黑" panose="020B0503020204020204" pitchFamily="34" charset="-122"/>
              </a:rPr>
              <a:t>选题背景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958340" y="29210"/>
            <a:ext cx="157543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spc="100">
                <a:solidFill>
                  <a:schemeClr val="bg1"/>
                </a:solidFill>
                <a:uFillTx/>
                <a:latin typeface="Times New Roman" panose="02020603050405020304" pitchFamily="18" charset="0"/>
                <a:ea typeface="微软雅黑" panose="020B0503020204020204" pitchFamily="34" charset="-122"/>
              </a:rPr>
              <a:t>既往不足与假设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743960" y="26035"/>
            <a:ext cx="102425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spc="100">
                <a:solidFill>
                  <a:schemeClr val="bg1"/>
                </a:solidFill>
                <a:uFillTx/>
                <a:latin typeface="Times New Roman" panose="02020603050405020304" pitchFamily="18" charset="0"/>
                <a:ea typeface="微软雅黑" panose="020B0503020204020204" pitchFamily="34" charset="-122"/>
              </a:rPr>
              <a:t>研究方法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441440" y="29210"/>
            <a:ext cx="103251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spc="100">
                <a:solidFill>
                  <a:schemeClr val="bg1"/>
                </a:solidFill>
                <a:uFillTx/>
                <a:latin typeface="Times New Roman" panose="02020603050405020304" pitchFamily="18" charset="0"/>
                <a:ea typeface="微软雅黑" panose="020B0503020204020204" pitchFamily="34" charset="-122"/>
              </a:rPr>
              <a:t>研究成果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7812405" y="26035"/>
            <a:ext cx="115633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spc="100">
                <a:solidFill>
                  <a:schemeClr val="bg1"/>
                </a:solidFill>
                <a:uFillTx/>
                <a:latin typeface="Times New Roman" panose="02020603050405020304" pitchFamily="18" charset="0"/>
                <a:ea typeface="微软雅黑" panose="020B0503020204020204" pitchFamily="34" charset="-122"/>
              </a:rPr>
              <a:t>讨论与总结</a:t>
            </a:r>
          </a:p>
        </p:txBody>
      </p:sp>
      <p:sp>
        <p:nvSpPr>
          <p:cNvPr id="12" name="矩形 11"/>
          <p:cNvSpPr/>
          <p:nvPr/>
        </p:nvSpPr>
        <p:spPr>
          <a:xfrm>
            <a:off x="1795780" y="-36195"/>
            <a:ext cx="54000" cy="431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546100" y="0"/>
            <a:ext cx="54000" cy="431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3558540" y="0"/>
            <a:ext cx="54000" cy="431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4827270" y="-5715"/>
            <a:ext cx="1370965" cy="431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7568565" y="-5715"/>
            <a:ext cx="54000" cy="431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5078730" y="29210"/>
            <a:ext cx="102425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spc="100">
                <a:solidFill>
                  <a:srgbClr val="1E2377"/>
                </a:solidFill>
                <a:uFillTx/>
                <a:latin typeface="Times New Roman" panose="02020603050405020304" pitchFamily="18" charset="0"/>
                <a:ea typeface="微软雅黑" panose="020B0503020204020204" pitchFamily="34" charset="-122"/>
              </a:rPr>
              <a:t>研究过程</a:t>
            </a:r>
          </a:p>
        </p:txBody>
      </p:sp>
      <p:sp>
        <p:nvSpPr>
          <p:cNvPr id="21" name="矩形 20"/>
          <p:cNvSpPr/>
          <p:nvPr/>
        </p:nvSpPr>
        <p:spPr>
          <a:xfrm>
            <a:off x="6198235" y="-71755"/>
            <a:ext cx="54000" cy="431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303b333635393631393bd2f4c6b5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2240" y="46990"/>
            <a:ext cx="271145" cy="271145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9093200" y="-71755"/>
            <a:ext cx="54000" cy="431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314960" y="435610"/>
            <a:ext cx="1278255" cy="426720"/>
            <a:chOff x="1380" y="1557"/>
            <a:chExt cx="2013" cy="672"/>
          </a:xfrm>
        </p:grpSpPr>
        <p:sp>
          <p:nvSpPr>
            <p:cNvPr id="7" name="圆角矩形 6"/>
            <p:cNvSpPr/>
            <p:nvPr/>
          </p:nvSpPr>
          <p:spPr>
            <a:xfrm>
              <a:off x="1380" y="1557"/>
              <a:ext cx="2013" cy="67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482" y="1651"/>
              <a:ext cx="1809" cy="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b="1" spc="100">
                  <a:solidFill>
                    <a:schemeClr val="bg1"/>
                  </a:solidFill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数据预处理</a:t>
              </a: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546735" y="2506980"/>
            <a:ext cx="3443605" cy="5334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fontAlgn="auto">
              <a:lnSpc>
                <a:spcPct val="120000"/>
              </a:lnSpc>
            </a:pPr>
            <a:r>
              <a:rPr lang="en-US" altLang="zh-CN" sz="120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20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使用</a:t>
            </a:r>
            <a:r>
              <a:rPr lang="en-US" altLang="zh-CN" sz="120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yt-dlp </a:t>
            </a:r>
            <a:r>
              <a:rPr lang="zh-CN" altLang="en-US" sz="120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sz="120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ffmpeg </a:t>
            </a:r>
            <a:r>
              <a:rPr lang="zh-CN" altLang="en-US" sz="120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编写</a:t>
            </a:r>
            <a:r>
              <a:rPr lang="en-US" altLang="zh-CN" sz="120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bat</a:t>
            </a:r>
            <a:r>
              <a:rPr lang="zh-CN" altLang="en-US" sz="120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脚本</a:t>
            </a:r>
          </a:p>
          <a:p>
            <a:pPr indent="0" fontAlgn="auto">
              <a:lnSpc>
                <a:spcPct val="120000"/>
              </a:lnSpc>
            </a:pPr>
            <a:r>
              <a:rPr lang="zh-CN" altLang="en-US" sz="120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批量下载</a:t>
            </a:r>
            <a:r>
              <a:rPr lang="en-US" altLang="zh-CN" sz="120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AudioSet </a:t>
            </a:r>
            <a:r>
              <a:rPr lang="zh-CN" altLang="en-US" sz="120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指定的</a:t>
            </a:r>
            <a:r>
              <a:rPr lang="en-US" altLang="zh-CN" sz="120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7458</a:t>
            </a:r>
            <a:r>
              <a:rPr lang="zh-CN" altLang="en-US" sz="120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个</a:t>
            </a:r>
            <a:r>
              <a:rPr lang="en-US" altLang="zh-CN" sz="120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10s</a:t>
            </a:r>
            <a:r>
              <a:rPr lang="zh-CN" altLang="en-US" sz="120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视频片段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401945" y="2505710"/>
            <a:ext cx="2823845" cy="3124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fontAlgn="auto">
              <a:lnSpc>
                <a:spcPct val="120000"/>
              </a:lnSpc>
            </a:pPr>
            <a:r>
              <a:rPr lang="en-US" altLang="zh-CN" sz="120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20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分离出音频，并随机</a:t>
            </a:r>
            <a:r>
              <a:rPr lang="zh-CN" altLang="en-US" sz="120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提取</a:t>
            </a:r>
            <a:r>
              <a:rPr lang="zh-CN" altLang="en-US" sz="120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一帧图像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600075" y="4593590"/>
            <a:ext cx="2951480" cy="3124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fontAlgn="auto">
              <a:lnSpc>
                <a:spcPct val="120000"/>
              </a:lnSpc>
            </a:pPr>
            <a:r>
              <a:rPr lang="en-US" altLang="zh-CN" sz="120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120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数据清洗：确保音频和图像能一一对应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5819775" y="4611370"/>
            <a:ext cx="1718945" cy="3124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fontAlgn="auto">
              <a:lnSpc>
                <a:spcPct val="120000"/>
              </a:lnSpc>
            </a:pPr>
            <a:r>
              <a:rPr lang="en-US" altLang="zh-CN" sz="120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sz="120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整理成数据集文件夹</a:t>
            </a: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480" y="952500"/>
            <a:ext cx="2693035" cy="1554480"/>
          </a:xfrm>
          <a:prstGeom prst="rect">
            <a:avLst/>
          </a:prstGeom>
          <a:effectLst>
            <a:outerShdw blurRad="50800" dist="38100" algn="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6"/>
          <a:srcRect t="5090" r="-2096" b="61930"/>
          <a:stretch>
            <a:fillRect/>
          </a:stretch>
        </p:blipFill>
        <p:spPr>
          <a:xfrm>
            <a:off x="1350645" y="3123565"/>
            <a:ext cx="1834515" cy="1411605"/>
          </a:xfrm>
          <a:prstGeom prst="rect">
            <a:avLst/>
          </a:prstGeom>
          <a:effectLst>
            <a:outerShdw blurRad="50800" dist="38100" algn="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8290" y="3044190"/>
            <a:ext cx="2621280" cy="1527175"/>
          </a:xfrm>
          <a:prstGeom prst="rect">
            <a:avLst/>
          </a:prstGeom>
          <a:effectLst>
            <a:outerShdw blurRad="50800" dist="38100" algn="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</p:pic>
      <p:grpSp>
        <p:nvGrpSpPr>
          <p:cNvPr id="39" name="组合 38"/>
          <p:cNvGrpSpPr/>
          <p:nvPr/>
        </p:nvGrpSpPr>
        <p:grpSpPr>
          <a:xfrm>
            <a:off x="4407535" y="1097915"/>
            <a:ext cx="4367530" cy="1263650"/>
            <a:chOff x="7029" y="1585"/>
            <a:chExt cx="6878" cy="1990"/>
          </a:xfrm>
          <a:effectLst>
            <a:outerShdw blurRad="50800" dist="38100" algn="l" rotWithShape="0">
              <a:schemeClr val="tx1">
                <a:lumMod val="50000"/>
                <a:lumOff val="50000"/>
                <a:alpha val="40000"/>
              </a:schemeClr>
            </a:outerShdw>
          </a:effectLst>
        </p:grpSpPr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1679" y="1831"/>
              <a:ext cx="2229" cy="1744"/>
            </a:xfrm>
            <a:prstGeom prst="rect">
              <a:avLst/>
            </a:prstGeom>
          </p:spPr>
        </p:pic>
        <p:grpSp>
          <p:nvGrpSpPr>
            <p:cNvPr id="35" name="组合 34"/>
            <p:cNvGrpSpPr/>
            <p:nvPr/>
          </p:nvGrpSpPr>
          <p:grpSpPr>
            <a:xfrm>
              <a:off x="7029" y="2392"/>
              <a:ext cx="2931" cy="621"/>
              <a:chOff x="4777" y="1828"/>
              <a:chExt cx="4340" cy="919"/>
            </a:xfrm>
          </p:grpSpPr>
          <p:pic>
            <p:nvPicPr>
              <p:cNvPr id="33" name="图片 32"/>
              <p:cNvPicPr>
                <a:picLocks noChangeAspect="1"/>
              </p:cNvPicPr>
              <p:nvPr/>
            </p:nvPicPr>
            <p:blipFill>
              <a:blip r:embed="rId9"/>
              <a:srcRect r="75737"/>
              <a:stretch>
                <a:fillRect/>
              </a:stretch>
            </p:blipFill>
            <p:spPr>
              <a:xfrm>
                <a:off x="4777" y="1828"/>
                <a:ext cx="2732" cy="910"/>
              </a:xfrm>
              <a:prstGeom prst="rect">
                <a:avLst/>
              </a:prstGeom>
            </p:spPr>
          </p:pic>
          <p:pic>
            <p:nvPicPr>
              <p:cNvPr id="34" name="图片 33"/>
              <p:cNvPicPr>
                <a:picLocks noChangeAspect="1"/>
              </p:cNvPicPr>
              <p:nvPr/>
            </p:nvPicPr>
            <p:blipFill>
              <a:blip r:embed="rId9"/>
              <a:srcRect l="85471"/>
              <a:stretch>
                <a:fillRect/>
              </a:stretch>
            </p:blipFill>
            <p:spPr>
              <a:xfrm>
                <a:off x="7481" y="1837"/>
                <a:ext cx="1636" cy="910"/>
              </a:xfrm>
              <a:prstGeom prst="rect">
                <a:avLst/>
              </a:prstGeom>
            </p:spPr>
          </p:pic>
        </p:grpSp>
        <p:sp>
          <p:nvSpPr>
            <p:cNvPr id="36" name="左右箭头 35"/>
            <p:cNvSpPr/>
            <p:nvPr/>
          </p:nvSpPr>
          <p:spPr>
            <a:xfrm>
              <a:off x="10123" y="2586"/>
              <a:ext cx="1392" cy="240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8" name="http://photo-static-api.fotomore.com/creative/vcg/veer/400/new/VCG41N484373582.jpg" descr="&amp;pky270_sjzg_VCG41N484373582&amp;2&amp;src_toppic_inpsrchzd1&amp;"/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rcRect l="48444" t="73383"/>
            <a:stretch>
              <a:fillRect/>
            </a:stretch>
          </p:blipFill>
          <p:spPr>
            <a:xfrm>
              <a:off x="7509" y="1585"/>
              <a:ext cx="1822" cy="813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rgbClr val="1E23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763F89"/>
              </a:solidFill>
              <a:effectLst/>
              <a:uLnTx/>
              <a:uFillTx/>
              <a:latin typeface="Calibri Light" panose="020F0302020204030204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4964040"/>
            <a:ext cx="9144000" cy="180000"/>
          </a:xfrm>
          <a:prstGeom prst="rect">
            <a:avLst/>
          </a:prstGeom>
          <a:solidFill>
            <a:srgbClr val="1E23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27710" y="29210"/>
            <a:ext cx="106807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spc="100">
                <a:solidFill>
                  <a:schemeClr val="bg1"/>
                </a:solidFill>
                <a:uFillTx/>
                <a:latin typeface="Times New Roman" panose="02020603050405020304" pitchFamily="18" charset="0"/>
                <a:ea typeface="微软雅黑" panose="020B0503020204020204" pitchFamily="34" charset="-122"/>
              </a:rPr>
              <a:t>选题背景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958340" y="29210"/>
            <a:ext cx="157543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spc="100">
                <a:solidFill>
                  <a:schemeClr val="bg1"/>
                </a:solidFill>
                <a:uFillTx/>
                <a:latin typeface="Times New Roman" panose="02020603050405020304" pitchFamily="18" charset="0"/>
                <a:ea typeface="微软雅黑" panose="020B0503020204020204" pitchFamily="34" charset="-122"/>
              </a:rPr>
              <a:t>既往不足与假设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743960" y="26035"/>
            <a:ext cx="102425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spc="100">
                <a:solidFill>
                  <a:schemeClr val="bg1"/>
                </a:solidFill>
                <a:uFillTx/>
                <a:latin typeface="Times New Roman" panose="02020603050405020304" pitchFamily="18" charset="0"/>
                <a:ea typeface="微软雅黑" panose="020B0503020204020204" pitchFamily="34" charset="-122"/>
              </a:rPr>
              <a:t>研究方法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441440" y="29210"/>
            <a:ext cx="103251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spc="100">
                <a:solidFill>
                  <a:schemeClr val="bg1"/>
                </a:solidFill>
                <a:uFillTx/>
                <a:latin typeface="Times New Roman" panose="02020603050405020304" pitchFamily="18" charset="0"/>
                <a:ea typeface="微软雅黑" panose="020B0503020204020204" pitchFamily="34" charset="-122"/>
              </a:rPr>
              <a:t>研究成果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7812405" y="26035"/>
            <a:ext cx="115633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spc="100">
                <a:solidFill>
                  <a:schemeClr val="bg1"/>
                </a:solidFill>
                <a:uFillTx/>
                <a:latin typeface="Times New Roman" panose="02020603050405020304" pitchFamily="18" charset="0"/>
                <a:ea typeface="微软雅黑" panose="020B0503020204020204" pitchFamily="34" charset="-122"/>
              </a:rPr>
              <a:t>讨论与总结</a:t>
            </a:r>
          </a:p>
        </p:txBody>
      </p:sp>
      <p:sp>
        <p:nvSpPr>
          <p:cNvPr id="12" name="矩形 11"/>
          <p:cNvSpPr/>
          <p:nvPr/>
        </p:nvSpPr>
        <p:spPr>
          <a:xfrm>
            <a:off x="1795780" y="-36195"/>
            <a:ext cx="54000" cy="431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546100" y="0"/>
            <a:ext cx="54000" cy="431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3558540" y="0"/>
            <a:ext cx="54000" cy="431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4827270" y="-5715"/>
            <a:ext cx="1370965" cy="431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7568565" y="-5715"/>
            <a:ext cx="54000" cy="431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5078730" y="29210"/>
            <a:ext cx="102425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spc="100">
                <a:solidFill>
                  <a:srgbClr val="1E2377"/>
                </a:solidFill>
                <a:uFillTx/>
                <a:latin typeface="Times New Roman" panose="02020603050405020304" pitchFamily="18" charset="0"/>
                <a:ea typeface="微软雅黑" panose="020B0503020204020204" pitchFamily="34" charset="-122"/>
              </a:rPr>
              <a:t>研究过程</a:t>
            </a:r>
          </a:p>
        </p:txBody>
      </p:sp>
      <p:sp>
        <p:nvSpPr>
          <p:cNvPr id="21" name="矩形 20"/>
          <p:cNvSpPr/>
          <p:nvPr/>
        </p:nvSpPr>
        <p:spPr>
          <a:xfrm>
            <a:off x="6198235" y="-71755"/>
            <a:ext cx="54000" cy="431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303b333635393631393bd2f4c6b5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2240" y="46990"/>
            <a:ext cx="271145" cy="271145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9093200" y="-71755"/>
            <a:ext cx="54000" cy="431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2427605" y="1939290"/>
            <a:ext cx="5622925" cy="3492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457200" fontAlgn="auto">
              <a:lnSpc>
                <a:spcPct val="120000"/>
              </a:lnSpc>
            </a:pPr>
            <a:r>
              <a:rPr lang="zh-CN" altLang="en-US" sz="140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可以贴一些群里的讨论截图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0E3F720-EDB4-3B18-1FFA-68E52204B4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384" y="575813"/>
            <a:ext cx="6833853" cy="3969399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F546BE86-CF3A-3CE5-F1DD-F2A33F599F32}"/>
              </a:ext>
            </a:extLst>
          </p:cNvPr>
          <p:cNvSpPr txBox="1"/>
          <p:nvPr/>
        </p:nvSpPr>
        <p:spPr>
          <a:xfrm>
            <a:off x="7473950" y="1661091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类似的工作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018D2010-9D18-F35C-9DC3-697096479F0A}"/>
              </a:ext>
            </a:extLst>
          </p:cNvPr>
          <p:cNvSpPr txBox="1"/>
          <p:nvPr/>
        </p:nvSpPr>
        <p:spPr>
          <a:xfrm>
            <a:off x="7348221" y="2288539"/>
            <a:ext cx="16722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发表在语音顶会</a:t>
            </a:r>
            <a:r>
              <a:rPr lang="en-US" altLang="zh-CN" dirty="0"/>
              <a:t>ICASSP2022</a:t>
            </a:r>
            <a:r>
              <a:rPr lang="zh-CN" altLang="en-US" dirty="0"/>
              <a:t>的</a:t>
            </a:r>
            <a:r>
              <a:rPr lang="en-US" altLang="zh-CN" dirty="0"/>
              <a:t>Wav2CLIP</a:t>
            </a:r>
            <a:r>
              <a:rPr lang="zh-CN" altLang="en-US" dirty="0"/>
              <a:t>，它是基于</a:t>
            </a:r>
            <a:r>
              <a:rPr lang="en-US" altLang="zh-CN" dirty="0"/>
              <a:t>CLIP</a:t>
            </a:r>
            <a:r>
              <a:rPr lang="zh-CN" altLang="en-US" dirty="0"/>
              <a:t>的音频表示模型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rgbClr val="1E23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763F89"/>
              </a:solidFill>
              <a:effectLst/>
              <a:uLnTx/>
              <a:uFillTx/>
              <a:latin typeface="Calibri Light" panose="020F03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4964040"/>
            <a:ext cx="9144000" cy="180000"/>
          </a:xfrm>
          <a:prstGeom prst="rect">
            <a:avLst/>
          </a:prstGeom>
          <a:solidFill>
            <a:srgbClr val="1E23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27710" y="29210"/>
            <a:ext cx="106807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1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选题背景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958340" y="29210"/>
            <a:ext cx="157543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1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既往不足与假设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743960" y="26035"/>
            <a:ext cx="102425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1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研究方法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441440" y="29210"/>
            <a:ext cx="103251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1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研究成果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7812405" y="26035"/>
            <a:ext cx="115633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1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讨论与总结</a:t>
            </a:r>
          </a:p>
        </p:txBody>
      </p:sp>
      <p:sp>
        <p:nvSpPr>
          <p:cNvPr id="12" name="矩形 11"/>
          <p:cNvSpPr/>
          <p:nvPr/>
        </p:nvSpPr>
        <p:spPr>
          <a:xfrm>
            <a:off x="1795780" y="-36195"/>
            <a:ext cx="54000" cy="431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微软雅黑"/>
              <a:cs typeface="+mn-cs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46100" y="0"/>
            <a:ext cx="54000" cy="431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微软雅黑"/>
              <a:cs typeface="+mn-cs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558540" y="0"/>
            <a:ext cx="54000" cy="431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微软雅黑"/>
              <a:cs typeface="+mn-cs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827270" y="-5715"/>
            <a:ext cx="1370965" cy="431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微软雅黑"/>
              <a:cs typeface="+mn-cs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568565" y="-5715"/>
            <a:ext cx="54000" cy="431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微软雅黑"/>
              <a:cs typeface="+mn-cs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078730" y="29210"/>
            <a:ext cx="102425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1" i="0" u="none" strike="noStrike" kern="1200" cap="none" spc="100" normalizeH="0" baseline="0" noProof="0">
                <a:ln>
                  <a:noFill/>
                </a:ln>
                <a:solidFill>
                  <a:srgbClr val="1E2377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研究过程</a:t>
            </a:r>
          </a:p>
        </p:txBody>
      </p:sp>
      <p:sp>
        <p:nvSpPr>
          <p:cNvPr id="21" name="矩形 20"/>
          <p:cNvSpPr/>
          <p:nvPr/>
        </p:nvSpPr>
        <p:spPr>
          <a:xfrm>
            <a:off x="6198235" y="-71755"/>
            <a:ext cx="54000" cy="431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微软雅黑"/>
              <a:cs typeface="+mn-cs"/>
            </a:endParaRPr>
          </a:p>
        </p:txBody>
      </p:sp>
      <p:pic>
        <p:nvPicPr>
          <p:cNvPr id="4" name="图片 3" descr="303b333635393631393bd2f4c6b5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2240" y="46990"/>
            <a:ext cx="271145" cy="271145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9093200" y="-71755"/>
            <a:ext cx="54000" cy="431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微软雅黑"/>
              <a:cs typeface="+mn-cs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F546BE86-CF3A-3CE5-F1DD-F2A33F599F32}"/>
              </a:ext>
            </a:extLst>
          </p:cNvPr>
          <p:cNvSpPr txBox="1"/>
          <p:nvPr/>
        </p:nvSpPr>
        <p:spPr>
          <a:xfrm>
            <a:off x="493644" y="3507263"/>
            <a:ext cx="3211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>
                <a:solidFill>
                  <a:prstClr val="black"/>
                </a:solidFill>
                <a:latin typeface="Calibri Light"/>
                <a:ea typeface="微软雅黑"/>
              </a:rPr>
              <a:t>BriVL</a:t>
            </a:r>
            <a:r>
              <a:rPr lang="zh-CN" altLang="en-US" dirty="0">
                <a:solidFill>
                  <a:prstClr val="black"/>
                </a:solidFill>
                <a:latin typeface="Calibri Light"/>
                <a:ea typeface="微软雅黑"/>
              </a:rPr>
              <a:t>对文字的理解，准备以这个为基础，添加音频相关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微软雅黑"/>
              <a:cs typeface="+mn-cs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018D2010-9D18-F35C-9DC3-697096479F0A}"/>
              </a:ext>
            </a:extLst>
          </p:cNvPr>
          <p:cNvSpPr txBox="1"/>
          <p:nvPr/>
        </p:nvSpPr>
        <p:spPr>
          <a:xfrm>
            <a:off x="4452449" y="3517722"/>
            <a:ext cx="3956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微软雅黑"/>
                <a:cs typeface="+mn-cs"/>
              </a:rPr>
              <a:t>之前类似的工作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微软雅黑"/>
                <a:cs typeface="+mn-cs"/>
              </a:rPr>
              <a:t>Wav2CLIP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微软雅黑"/>
                <a:cs typeface="+mn-cs"/>
              </a:rPr>
              <a:t>，分别用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微软雅黑"/>
                <a:cs typeface="+mn-cs"/>
              </a:rPr>
              <a:t>Text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微软雅黑"/>
                <a:cs typeface="+mn-cs"/>
              </a:rPr>
              <a:t>，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微软雅黑"/>
                <a:cs typeface="+mn-cs"/>
              </a:rPr>
              <a:t>Audio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微软雅黑"/>
                <a:cs typeface="+mn-cs"/>
              </a:rPr>
              <a:t>生成图片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19F7D037-2C15-9BC2-C1B9-00B80A04C5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240" y="578322"/>
            <a:ext cx="3952115" cy="1169393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FD3498C8-321E-0BBA-14D0-102DD27244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567" y="1900501"/>
            <a:ext cx="3952115" cy="1129941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43D87E91-A59A-8515-8BEF-1739048D4F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79935" y="761234"/>
            <a:ext cx="3783769" cy="20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802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rgbClr val="1E23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763F89"/>
              </a:solidFill>
              <a:effectLst/>
              <a:uLnTx/>
              <a:uFillTx/>
              <a:latin typeface="Calibri Light" panose="020F0302020204030204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635" y="4783700"/>
            <a:ext cx="9144000" cy="360000"/>
          </a:xfrm>
          <a:prstGeom prst="rect">
            <a:avLst/>
          </a:prstGeom>
          <a:solidFill>
            <a:srgbClr val="1E23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27710" y="29210"/>
            <a:ext cx="106807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spc="100">
                <a:solidFill>
                  <a:schemeClr val="bg1"/>
                </a:solidFill>
                <a:uFillTx/>
                <a:latin typeface="Times New Roman" panose="02020603050405020304" pitchFamily="18" charset="0"/>
                <a:ea typeface="微软雅黑" panose="020B0503020204020204" pitchFamily="34" charset="-122"/>
              </a:rPr>
              <a:t>选题背景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958340" y="29210"/>
            <a:ext cx="157543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spc="100">
                <a:solidFill>
                  <a:schemeClr val="bg1"/>
                </a:solidFill>
                <a:uFillTx/>
                <a:latin typeface="Times New Roman" panose="02020603050405020304" pitchFamily="18" charset="0"/>
                <a:ea typeface="微软雅黑" panose="020B0503020204020204" pitchFamily="34" charset="-122"/>
              </a:rPr>
              <a:t>既往不足与假设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743960" y="26035"/>
            <a:ext cx="102425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spc="100">
                <a:solidFill>
                  <a:schemeClr val="bg1"/>
                </a:solidFill>
                <a:uFillTx/>
                <a:latin typeface="Times New Roman" panose="02020603050405020304" pitchFamily="18" charset="0"/>
                <a:ea typeface="微软雅黑" panose="020B0503020204020204" pitchFamily="34" charset="-122"/>
              </a:rPr>
              <a:t>研究方法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7812405" y="26035"/>
            <a:ext cx="115633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spc="100">
                <a:solidFill>
                  <a:schemeClr val="bg1"/>
                </a:solidFill>
                <a:uFillTx/>
                <a:latin typeface="Times New Roman" panose="02020603050405020304" pitchFamily="18" charset="0"/>
                <a:ea typeface="微软雅黑" panose="020B0503020204020204" pitchFamily="34" charset="-122"/>
              </a:rPr>
              <a:t>讨论与总结</a:t>
            </a:r>
          </a:p>
        </p:txBody>
      </p:sp>
      <p:sp>
        <p:nvSpPr>
          <p:cNvPr id="12" name="矩形 11"/>
          <p:cNvSpPr/>
          <p:nvPr/>
        </p:nvSpPr>
        <p:spPr>
          <a:xfrm>
            <a:off x="1795780" y="-36195"/>
            <a:ext cx="54000" cy="431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546100" y="0"/>
            <a:ext cx="54000" cy="431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3558540" y="0"/>
            <a:ext cx="54000" cy="431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4827270" y="-5715"/>
            <a:ext cx="54000" cy="431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7563485" y="-5715"/>
            <a:ext cx="54000" cy="431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5078730" y="29210"/>
            <a:ext cx="102425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spc="100">
                <a:solidFill>
                  <a:schemeClr val="bg1"/>
                </a:solidFill>
                <a:uFillTx/>
                <a:latin typeface="Times New Roman" panose="02020603050405020304" pitchFamily="18" charset="0"/>
                <a:ea typeface="微软雅黑" panose="020B0503020204020204" pitchFamily="34" charset="-122"/>
              </a:rPr>
              <a:t>研究过程</a:t>
            </a:r>
          </a:p>
        </p:txBody>
      </p:sp>
      <p:sp>
        <p:nvSpPr>
          <p:cNvPr id="21" name="矩形 20"/>
          <p:cNvSpPr/>
          <p:nvPr/>
        </p:nvSpPr>
        <p:spPr>
          <a:xfrm>
            <a:off x="6198235" y="-71755"/>
            <a:ext cx="1365250" cy="431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303b333635393631393bd2f4c6b5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2240" y="46990"/>
            <a:ext cx="271145" cy="27114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6441440" y="29210"/>
            <a:ext cx="103251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spc="100">
                <a:solidFill>
                  <a:srgbClr val="1E2377"/>
                </a:solidFill>
                <a:uFillTx/>
                <a:latin typeface="Times New Roman" panose="02020603050405020304" pitchFamily="18" charset="0"/>
                <a:ea typeface="微软雅黑" panose="020B0503020204020204" pitchFamily="34" charset="-122"/>
              </a:rPr>
              <a:t>研究成果</a:t>
            </a:r>
          </a:p>
        </p:txBody>
      </p:sp>
      <p:sp>
        <p:nvSpPr>
          <p:cNvPr id="24" name="矩形 23"/>
          <p:cNvSpPr/>
          <p:nvPr/>
        </p:nvSpPr>
        <p:spPr>
          <a:xfrm>
            <a:off x="9093200" y="-71755"/>
            <a:ext cx="54000" cy="431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8A95A84-BC4B-FF17-CC5A-1CE0257F5A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240" y="497840"/>
            <a:ext cx="5147920" cy="263187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22EDB3C-1398-513B-5222-43D506C901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11413" y="497840"/>
            <a:ext cx="3362537" cy="401840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5862E84D-029A-BECF-1E31-8B830F9414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63485" y="563925"/>
            <a:ext cx="1519839" cy="2806799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88F3FB4D-5F44-80C0-0377-1FFDD4CDCE23}"/>
              </a:ext>
            </a:extLst>
          </p:cNvPr>
          <p:cNvSpPr txBox="1"/>
          <p:nvPr/>
        </p:nvSpPr>
        <p:spPr>
          <a:xfrm>
            <a:off x="1190743" y="3559638"/>
            <a:ext cx="1926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目前的进展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rgbClr val="1E23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763F89"/>
              </a:solidFill>
              <a:effectLst/>
              <a:uLnTx/>
              <a:uFillTx/>
              <a:latin typeface="Calibri Light" panose="020F0302020204030204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635" y="4783700"/>
            <a:ext cx="9144000" cy="360000"/>
          </a:xfrm>
          <a:prstGeom prst="rect">
            <a:avLst/>
          </a:prstGeom>
          <a:solidFill>
            <a:srgbClr val="1E23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27710" y="29210"/>
            <a:ext cx="106807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spc="100">
                <a:solidFill>
                  <a:schemeClr val="bg1"/>
                </a:solidFill>
                <a:uFillTx/>
                <a:latin typeface="Times New Roman" panose="02020603050405020304" pitchFamily="18" charset="0"/>
                <a:ea typeface="微软雅黑" panose="020B0503020204020204" pitchFamily="34" charset="-122"/>
              </a:rPr>
              <a:t>选题背景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958340" y="29210"/>
            <a:ext cx="157543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spc="100">
                <a:solidFill>
                  <a:schemeClr val="bg1"/>
                </a:solidFill>
                <a:uFillTx/>
                <a:latin typeface="Times New Roman" panose="02020603050405020304" pitchFamily="18" charset="0"/>
                <a:ea typeface="微软雅黑" panose="020B0503020204020204" pitchFamily="34" charset="-122"/>
              </a:rPr>
              <a:t>既往不足与假设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743960" y="26035"/>
            <a:ext cx="102425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spc="100">
                <a:solidFill>
                  <a:schemeClr val="bg1"/>
                </a:solidFill>
                <a:uFillTx/>
                <a:latin typeface="Times New Roman" panose="02020603050405020304" pitchFamily="18" charset="0"/>
                <a:ea typeface="微软雅黑" panose="020B0503020204020204" pitchFamily="34" charset="-122"/>
              </a:rPr>
              <a:t>研究方法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441440" y="29210"/>
            <a:ext cx="103251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spc="100">
                <a:solidFill>
                  <a:schemeClr val="bg1"/>
                </a:solidFill>
                <a:uFillTx/>
                <a:latin typeface="Times New Roman" panose="02020603050405020304" pitchFamily="18" charset="0"/>
                <a:ea typeface="微软雅黑" panose="020B0503020204020204" pitchFamily="34" charset="-122"/>
              </a:rPr>
              <a:t>研究成果</a:t>
            </a:r>
          </a:p>
        </p:txBody>
      </p:sp>
      <p:sp>
        <p:nvSpPr>
          <p:cNvPr id="12" name="矩形 11"/>
          <p:cNvSpPr/>
          <p:nvPr/>
        </p:nvSpPr>
        <p:spPr>
          <a:xfrm>
            <a:off x="1795780" y="-36195"/>
            <a:ext cx="54000" cy="431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546100" y="0"/>
            <a:ext cx="54000" cy="431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3558540" y="0"/>
            <a:ext cx="54000" cy="431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4827270" y="-5715"/>
            <a:ext cx="54000" cy="431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7568565" y="-5715"/>
            <a:ext cx="1499235" cy="431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5078730" y="29210"/>
            <a:ext cx="102425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spc="100">
                <a:solidFill>
                  <a:schemeClr val="bg1"/>
                </a:solidFill>
                <a:uFillTx/>
                <a:latin typeface="Times New Roman" panose="02020603050405020304" pitchFamily="18" charset="0"/>
                <a:ea typeface="微软雅黑" panose="020B0503020204020204" pitchFamily="34" charset="-122"/>
              </a:rPr>
              <a:t>研究过程</a:t>
            </a:r>
          </a:p>
        </p:txBody>
      </p:sp>
      <p:sp>
        <p:nvSpPr>
          <p:cNvPr id="21" name="矩形 20"/>
          <p:cNvSpPr/>
          <p:nvPr/>
        </p:nvSpPr>
        <p:spPr>
          <a:xfrm>
            <a:off x="6198235" y="-71755"/>
            <a:ext cx="54000" cy="431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303b333635393631393bd2f4c6b5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2240" y="46990"/>
            <a:ext cx="271145" cy="27114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7812405" y="26035"/>
            <a:ext cx="119189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spc="100">
                <a:solidFill>
                  <a:srgbClr val="1E2377"/>
                </a:solidFill>
                <a:uFillTx/>
                <a:latin typeface="Times New Roman" panose="02020603050405020304" pitchFamily="18" charset="0"/>
                <a:ea typeface="微软雅黑" panose="020B0503020204020204" pitchFamily="34" charset="-122"/>
              </a:rPr>
              <a:t>讨论与总结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935355" y="1099185"/>
            <a:ext cx="1080135" cy="426720"/>
            <a:chOff x="1380" y="1557"/>
            <a:chExt cx="1701" cy="672"/>
          </a:xfrm>
        </p:grpSpPr>
        <p:sp>
          <p:nvSpPr>
            <p:cNvPr id="5" name="圆角矩形 4"/>
            <p:cNvSpPr/>
            <p:nvPr/>
          </p:nvSpPr>
          <p:spPr>
            <a:xfrm>
              <a:off x="1380" y="1557"/>
              <a:ext cx="1701" cy="67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620" y="1651"/>
              <a:ext cx="1222" cy="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b="1" spc="100">
                  <a:solidFill>
                    <a:schemeClr val="bg1"/>
                  </a:solidFill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创新性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935355" y="2186305"/>
            <a:ext cx="1080135" cy="426720"/>
            <a:chOff x="1380" y="1557"/>
            <a:chExt cx="1701" cy="672"/>
          </a:xfrm>
        </p:grpSpPr>
        <p:sp>
          <p:nvSpPr>
            <p:cNvPr id="25" name="圆角矩形 24"/>
            <p:cNvSpPr/>
            <p:nvPr/>
          </p:nvSpPr>
          <p:spPr>
            <a:xfrm>
              <a:off x="1380" y="1557"/>
              <a:ext cx="1701" cy="67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1783" y="1643"/>
              <a:ext cx="894" cy="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b="1" spc="100">
                  <a:solidFill>
                    <a:schemeClr val="bg1"/>
                  </a:solidFill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不足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874395" y="3273425"/>
            <a:ext cx="1266994" cy="426720"/>
            <a:chOff x="1380" y="1557"/>
            <a:chExt cx="2058" cy="672"/>
          </a:xfrm>
        </p:grpSpPr>
        <p:sp>
          <p:nvSpPr>
            <p:cNvPr id="29" name="圆角矩形 28"/>
            <p:cNvSpPr/>
            <p:nvPr/>
          </p:nvSpPr>
          <p:spPr>
            <a:xfrm>
              <a:off x="1380" y="1557"/>
              <a:ext cx="1992" cy="67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1479" y="1635"/>
              <a:ext cx="1959" cy="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b="1" spc="100">
                  <a:solidFill>
                    <a:schemeClr val="bg1"/>
                  </a:solidFill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展望与改进</a:t>
              </a:r>
            </a:p>
          </p:txBody>
        </p:sp>
      </p:grpSp>
      <p:sp>
        <p:nvSpPr>
          <p:cNvPr id="7" name="文本框 6">
            <a:extLst>
              <a:ext uri="{FF2B5EF4-FFF2-40B4-BE49-F238E27FC236}">
                <a16:creationId xmlns:a16="http://schemas.microsoft.com/office/drawing/2014/main" id="{86B56964-6022-1B68-DEFD-CAB2BC15F2A7}"/>
              </a:ext>
            </a:extLst>
          </p:cNvPr>
          <p:cNvSpPr txBox="1"/>
          <p:nvPr/>
        </p:nvSpPr>
        <p:spPr>
          <a:xfrm>
            <a:off x="2460836" y="1099185"/>
            <a:ext cx="52357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算第二个做的； </a:t>
            </a:r>
            <a:r>
              <a:rPr lang="en-US" altLang="zh-CN" dirty="0" err="1"/>
              <a:t>WavLM+BriVL</a:t>
            </a:r>
            <a:r>
              <a:rPr lang="zh-CN" altLang="en-US" dirty="0"/>
              <a:t>应该比</a:t>
            </a:r>
            <a:r>
              <a:rPr lang="en-US" altLang="zh-CN" dirty="0"/>
              <a:t>Wav2Vec+CLIP</a:t>
            </a:r>
            <a:r>
              <a:rPr lang="zh-CN" altLang="en-US" dirty="0"/>
              <a:t>性能好，接近或超过它的水平，可能能有</a:t>
            </a:r>
            <a:r>
              <a:rPr lang="en-US" altLang="zh-CN" dirty="0" err="1"/>
              <a:t>sota</a:t>
            </a:r>
            <a:r>
              <a:rPr lang="zh-CN" altLang="en-US" dirty="0"/>
              <a:t>水平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8F258575-CE1B-6860-852C-F27C432ABEFD}"/>
              </a:ext>
            </a:extLst>
          </p:cNvPr>
          <p:cNvSpPr txBox="1"/>
          <p:nvPr/>
        </p:nvSpPr>
        <p:spPr>
          <a:xfrm>
            <a:off x="2604823" y="2225709"/>
            <a:ext cx="4963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人少，可能没办法把大部分下游任务给测了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44A09D7B-506D-67BB-F2F6-FB2573320887}"/>
              </a:ext>
            </a:extLst>
          </p:cNvPr>
          <p:cNvSpPr txBox="1"/>
          <p:nvPr/>
        </p:nvSpPr>
        <p:spPr>
          <a:xfrm>
            <a:off x="2553547" y="3356372"/>
            <a:ext cx="5093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希望能在</a:t>
            </a:r>
            <a:r>
              <a:rPr lang="en-US" altLang="zh-CN" dirty="0"/>
              <a:t>Teoh </a:t>
            </a:r>
            <a:r>
              <a:rPr lang="en-US" altLang="zh-CN" dirty="0" err="1"/>
              <a:t>Teik</a:t>
            </a:r>
            <a:r>
              <a:rPr lang="en-US" altLang="zh-CN" dirty="0"/>
              <a:t> Toe</a:t>
            </a:r>
            <a:r>
              <a:rPr lang="zh-CN" altLang="en-US" dirty="0"/>
              <a:t>的指导下完成，完善模型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jb3VudCI6NjcsImhkaWQiOiJjOTRhNWFmOTI5YTc1YzE5MmQ1ZGUxYTUyMjdlYmYxZCIsInVzZXJDb3VudCI6Njd9"/>
</p:tagLst>
</file>

<file path=ppt/theme/theme1.xml><?xml version="1.0" encoding="utf-8"?>
<a:theme xmlns:a="http://schemas.openxmlformats.org/drawingml/2006/main" name="Office 主题">
  <a:themeElements>
    <a:clrScheme name="自定义 260">
      <a:dk1>
        <a:sysClr val="windowText" lastClr="000000"/>
      </a:dk1>
      <a:lt1>
        <a:sysClr val="window" lastClr="FFFFFF"/>
      </a:lt1>
      <a:dk2>
        <a:srgbClr val="EEF2F5"/>
      </a:dk2>
      <a:lt2>
        <a:srgbClr val="E7E6E6"/>
      </a:lt2>
      <a:accent1>
        <a:srgbClr val="485275"/>
      </a:accent1>
      <a:accent2>
        <a:srgbClr val="89B8CA"/>
      </a:accent2>
      <a:accent3>
        <a:srgbClr val="50668B"/>
      </a:accent3>
      <a:accent4>
        <a:srgbClr val="E0BFC8"/>
      </a:accent4>
      <a:accent5>
        <a:srgbClr val="C9D2E1"/>
      </a:accent5>
      <a:accent6>
        <a:srgbClr val="70AD47"/>
      </a:accent6>
      <a:hlink>
        <a:srgbClr val="000000"/>
      </a:hlink>
      <a:folHlink>
        <a:srgbClr val="954F72"/>
      </a:folHlink>
    </a:clrScheme>
    <a:fontScheme name="标准54">
      <a:majorFont>
        <a:latin typeface="Century Gothic"/>
        <a:ea typeface="微软雅黑"/>
        <a:cs typeface=""/>
      </a:majorFont>
      <a:minorFont>
        <a:latin typeface="Calibri Light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122</TotalTime>
  <Words>707</Words>
  <Application>Microsoft Office PowerPoint</Application>
  <PresentationFormat>全屏显示(16:9)</PresentationFormat>
  <Paragraphs>111</Paragraphs>
  <Slides>12</Slides>
  <Notes>9</Notes>
  <HiddenSlides>1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0" baseType="lpstr">
      <vt:lpstr>Gill Sans</vt:lpstr>
      <vt:lpstr>等线</vt:lpstr>
      <vt:lpstr>微软雅黑</vt:lpstr>
      <vt:lpstr>Arial</vt:lpstr>
      <vt:lpstr>Calibri Light</vt:lpstr>
      <vt:lpstr>Century Gothic</vt:lpstr>
      <vt:lpstr>Times New Roman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哒哒 熊猫</dc:creator>
  <cp:lastModifiedBy>房 森</cp:lastModifiedBy>
  <cp:revision>143</cp:revision>
  <dcterms:created xsi:type="dcterms:W3CDTF">2021-01-05T15:05:00Z</dcterms:created>
  <dcterms:modified xsi:type="dcterms:W3CDTF">2023-02-17T12:03:47Z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2052-11.1.0.12358</vt:lpwstr>
  </property>
  <property fmtid="{D5CDD505-2E9C-101B-9397-08002B2CF9AE}" pid="3" name="KSOTemplateUUID">
    <vt:lpwstr>v1.0_mb_wDdMhSqtC0drzW5nrn0o8Q==</vt:lpwstr>
  </property>
  <property fmtid="{D5CDD505-2E9C-101B-9397-08002B2CF9AE}" pid="4" name="ICV">
    <vt:lpwstr>41A955EDE7954B8788CB7610045DF622</vt:lpwstr>
  </property>
</Properties>
</file>